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7CB2635-09E0-4B36-84F9-16565359121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2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1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7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0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6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3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4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90992-AC1A-46E5-8562-5773B3FAE1F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D168-E032-4651-9256-88FDC2532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2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45654" b="58272"/>
          <a:stretch/>
        </p:blipFill>
        <p:spPr bwMode="auto">
          <a:xfrm>
            <a:off x="3347864" y="3355251"/>
            <a:ext cx="5783388" cy="350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534" y="-3"/>
            <a:ext cx="9144000" cy="17913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4" y="-33508"/>
            <a:ext cx="22066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32416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Структура отряда ЮИД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4978" y="1868595"/>
            <a:ext cx="878497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Отряд ЮИД </a:t>
            </a:r>
            <a:r>
              <a:rPr lang="ru-RU" sz="1800" dirty="0">
                <a:latin typeface="Arial Black" pitchFamily="34" charset="0"/>
                <a:ea typeface="+mj-ea"/>
                <a:cs typeface="+mj-cs"/>
              </a:rPr>
              <a:t>– это действующее звено добровольческого движения России</a:t>
            </a:r>
            <a:r>
              <a:rPr lang="ru-RU" sz="1800" dirty="0" smtClean="0">
                <a:latin typeface="Arial Black" pitchFamily="34" charset="0"/>
                <a:ea typeface="+mj-ea"/>
                <a:cs typeface="+mj-cs"/>
              </a:rPr>
              <a:t>.</a:t>
            </a:r>
          </a:p>
          <a:p>
            <a:pPr marL="0" indent="0" algn="ctr">
              <a:buNone/>
            </a:pPr>
            <a:endParaRPr lang="ru-RU" sz="18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9044" y="2708919"/>
            <a:ext cx="489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«Юный инспектор движения»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(6-9 лет)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3176" y="3355250"/>
            <a:ext cx="2109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«Лидер ЮИД»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(10-12 лет)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91317" y="4149080"/>
            <a:ext cx="254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«Волонтер ЮИД»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(13-14 лет)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114" y="5157192"/>
            <a:ext cx="2690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«Наставник ЮИД»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(15-16 лет)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6093296"/>
            <a:ext cx="2803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«Профессия ЮИД»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(17-18 лет)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4664" b="60361"/>
          <a:stretch/>
        </p:blipFill>
        <p:spPr bwMode="auto">
          <a:xfrm>
            <a:off x="4851818" y="3780110"/>
            <a:ext cx="4279434" cy="30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56176" y="4610891"/>
            <a:ext cx="3103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В зависимости 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от </a:t>
            </a:r>
            <a:r>
              <a:rPr lang="ru-RU" sz="2000" dirty="0">
                <a:latin typeface="Arial Black" pitchFamily="34" charset="0"/>
              </a:rPr>
              <a:t>возраста участников отряда ЮИД определена следующая его структура:</a:t>
            </a:r>
          </a:p>
        </p:txBody>
      </p:sp>
      <p:sp>
        <p:nvSpPr>
          <p:cNvPr id="22" name="AutoShape 7" descr="https://cdn-icons-png.flaticon.com/512/1921/19219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0953"/>
            <a:ext cx="2225932" cy="222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63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692696"/>
            <a:ext cx="2222376" cy="2222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Структура отряда ЮИД и приоритеты его деятельности 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на возрастных </a:t>
            </a: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ступенях от 6 до 18 лет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04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 Black" pitchFamily="34" charset="0"/>
              </a:rPr>
              <a:t>«Юный инспектор движения» (6-9 лет)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35459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ndara Light" panose="020E0502030303020204" pitchFamily="34" charset="0"/>
              </a:rPr>
              <a:t>Приоритеты деятельности отряда ЮИД на данной возрастной </a:t>
            </a:r>
            <a:r>
              <a:rPr lang="ru-RU" b="1" dirty="0">
                <a:latin typeface="Candara Light" panose="020E0502030303020204" pitchFamily="34" charset="0"/>
              </a:rPr>
              <a:t>ступени:</a:t>
            </a:r>
          </a:p>
          <a:p>
            <a:r>
              <a:rPr lang="ru-RU" i="1" dirty="0">
                <a:latin typeface="Candara Light" panose="020E0502030303020204" pitchFamily="34" charset="0"/>
              </a:rPr>
              <a:t>- изучение основ правил дорожного движения (далее – ПДД);</a:t>
            </a:r>
          </a:p>
          <a:p>
            <a:r>
              <a:rPr lang="ru-RU" i="1" dirty="0">
                <a:latin typeface="Candara Light" panose="020E0502030303020204" pitchFamily="34" charset="0"/>
              </a:rPr>
              <a:t>- создание эмоциональной мотивационной направленности на соблюдение ПДД</a:t>
            </a:r>
          </a:p>
          <a:p>
            <a:r>
              <a:rPr lang="ru-RU" i="1" dirty="0">
                <a:latin typeface="Candara Light" panose="020E0502030303020204" pitchFamily="34" charset="0"/>
              </a:rPr>
              <a:t>на дорогах, развитие эмоциональной потребности в правильном (безопасном)</a:t>
            </a:r>
          </a:p>
          <a:p>
            <a:r>
              <a:rPr lang="ru-RU" i="1" dirty="0">
                <a:latin typeface="Candara Light" panose="020E0502030303020204" pitchFamily="34" charset="0"/>
              </a:rPr>
              <a:t>поведении на дорогах</a:t>
            </a:r>
            <a:r>
              <a:rPr lang="ru-RU" i="1" dirty="0" smtClean="0">
                <a:latin typeface="Candara Light" panose="020E0502030303020204" pitchFamily="34" charset="0"/>
              </a:rPr>
              <a:t>;</a:t>
            </a:r>
            <a:endParaRPr lang="ru-RU" i="1" dirty="0">
              <a:latin typeface="Candara Light" panose="020E0502030303020204" pitchFamily="34" charset="0"/>
            </a:endParaRPr>
          </a:p>
          <a:p>
            <a:r>
              <a:rPr lang="ru-RU" i="1" dirty="0">
                <a:latin typeface="Candara Light" panose="020E0502030303020204" pitchFamily="34" charset="0"/>
              </a:rPr>
              <a:t>- создание учебно-игровых условий для усвоения и закрепления на практике</a:t>
            </a:r>
          </a:p>
          <a:p>
            <a:r>
              <a:rPr lang="ru-RU" i="1" dirty="0">
                <a:latin typeface="Candara Light" panose="020E0502030303020204" pitchFamily="34" charset="0"/>
              </a:rPr>
              <a:t>социально-значимых знаний о правилах безопасного поведения на дорогах;</a:t>
            </a:r>
          </a:p>
          <a:p>
            <a:r>
              <a:rPr lang="ru-RU" i="1" dirty="0">
                <a:latin typeface="Candara Light" panose="020E0502030303020204" pitchFamily="34" charset="0"/>
              </a:rPr>
              <a:t>- развитие психических процессов, как условие безопасного поведения детей на</a:t>
            </a:r>
          </a:p>
          <a:p>
            <a:r>
              <a:rPr lang="ru-RU" i="1" dirty="0">
                <a:latin typeface="Candara Light" panose="020E0502030303020204" pitchFamily="34" charset="0"/>
              </a:rPr>
              <a:t>дорогах (внимание, зрительное и слуховое восприятие, восприятие временных и</a:t>
            </a:r>
          </a:p>
          <a:p>
            <a:r>
              <a:rPr lang="ru-RU" i="1" dirty="0">
                <a:latin typeface="Candara Light" panose="020E0502030303020204" pitchFamily="34" charset="0"/>
              </a:rPr>
              <a:t>пространственных отношений, особенности мышления и др.);</a:t>
            </a:r>
          </a:p>
          <a:p>
            <a:r>
              <a:rPr lang="ru-RU" i="1" dirty="0">
                <a:latin typeface="Candara Light" panose="020E0502030303020204" pitchFamily="34" charset="0"/>
              </a:rPr>
              <a:t>- развитие социально значимых личностных качеств, формирующих социальную</a:t>
            </a:r>
          </a:p>
          <a:p>
            <a:r>
              <a:rPr lang="ru-RU" i="1" dirty="0">
                <a:latin typeface="Candara Light" panose="020E0502030303020204" pitchFamily="34" charset="0"/>
              </a:rPr>
              <a:t>ответственность за поведение на дорогах (ответственность, дисциплинированность,</a:t>
            </a:r>
          </a:p>
          <a:p>
            <a:r>
              <a:rPr lang="ru-RU" i="1" dirty="0">
                <a:latin typeface="Candara Light" panose="020E0502030303020204" pitchFamily="34" charset="0"/>
              </a:rPr>
              <a:t>правопослушность и др.) и др.</a:t>
            </a:r>
          </a:p>
        </p:txBody>
      </p:sp>
    </p:spTree>
    <p:extLst>
      <p:ext uri="{BB962C8B-B14F-4D97-AF65-F5344CB8AC3E}">
        <p14:creationId xmlns:p14="http://schemas.microsoft.com/office/powerpoint/2010/main" val="280208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154"/>
            <a:ext cx="2654424" cy="2376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4211" y="762998"/>
            <a:ext cx="3741660" cy="9085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Black" panose="020B0A04020102020204" pitchFamily="34" charset="0"/>
              </a:rPr>
              <a:t>«Лидер ЮИД» (10-12 лет)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34571"/>
            <a:ext cx="9144000" cy="4974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i="1" dirty="0">
                <a:latin typeface="Book Antiqua" panose="02040602050305030304" pitchFamily="18" charset="0"/>
              </a:rPr>
              <a:t>Дополнительно к приоритетам деятельности отряда ЮИД, определенным </a:t>
            </a:r>
            <a:r>
              <a:rPr lang="ru-RU" sz="2200" b="1" i="1" dirty="0" smtClean="0">
                <a:latin typeface="Book Antiqua" panose="02040602050305030304" pitchFamily="18" charset="0"/>
              </a:rPr>
              <a:t>для первой </a:t>
            </a:r>
            <a:r>
              <a:rPr lang="ru-RU" sz="2200" b="1" i="1" dirty="0">
                <a:latin typeface="Book Antiqua" panose="02040602050305030304" pitchFamily="18" charset="0"/>
              </a:rPr>
              <a:t>возрастной ступени, вводятся новые социально значимые функции </a:t>
            </a:r>
            <a:r>
              <a:rPr lang="ru-RU" sz="2200" b="1" i="1" dirty="0" smtClean="0">
                <a:latin typeface="Book Antiqua" panose="02040602050305030304" pitchFamily="18" charset="0"/>
              </a:rPr>
              <a:t>отряда ЮИД</a:t>
            </a:r>
            <a:r>
              <a:rPr lang="ru-RU" sz="2200" b="1" i="1" dirty="0">
                <a:latin typeface="Book Antiqua" panose="0204060205030503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максимального развития 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индивидуальности, способностей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лидерства, направленности интересов, сберегающего отношения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жизни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личной инициативы участников ЮИД;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в коллективную деятельность, готовность выполнять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социальные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в отряде;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и социальной ответственности участников отряда ЮИД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0"/>
            <a:ext cx="2366392" cy="23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9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Book Antiqua" panose="02040602050305030304" pitchFamily="18" charset="0"/>
              </a:rPr>
              <a:t>Приоритет деятельности отряда ЮИД на данной возрастной ступени </a:t>
            </a:r>
            <a:r>
              <a:rPr lang="ru-RU" sz="2000" b="1" dirty="0" smtClean="0">
                <a:latin typeface="Book Antiqua" panose="02040602050305030304" pitchFamily="18" charset="0"/>
              </a:rPr>
              <a:t>отдается гражданско-правовому </a:t>
            </a:r>
            <a:r>
              <a:rPr lang="ru-RU" sz="2000" b="1" dirty="0">
                <a:latin typeface="Book Antiqua" panose="02040602050305030304" pitchFamily="18" charset="0"/>
              </a:rPr>
              <a:t>воспитанию, формированию основ социально </a:t>
            </a:r>
            <a:r>
              <a:rPr lang="ru-RU" sz="2000" b="1" dirty="0" smtClean="0">
                <a:latin typeface="Book Antiqua" panose="02040602050305030304" pitchFamily="18" charset="0"/>
              </a:rPr>
              <a:t>значимой, безвозмездной</a:t>
            </a:r>
            <a:r>
              <a:rPr lang="ru-RU" sz="2000" b="1" dirty="0">
                <a:latin typeface="Book Antiqua" panose="02040602050305030304" pitchFamily="18" charset="0"/>
              </a:rPr>
              <a:t>, добровольческой деятельности: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законодательных и нормативно-правовых актов, регламентирующих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обеспечения безопасности дорожного движения;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рефлексии, самосознания и правосознания, лежащих в основе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правопослушного поведения как условие безопасного поведения на дорогах;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участников отряда ЮИД в качестве самостоятельных субъектов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(добровольцев) для пропаганды норм социально приемлемых моделей поведения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дорожно-транспортных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 среди других детей, подростков и взрослых;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добровольческое сопровождение разъяснительных,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пропагандистских, профилактических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проводимых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подразделениями Госавтоинспекции, органами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образованием, образовательной организацией и др</a:t>
            </a:r>
            <a:r>
              <a:rPr lang="ru-RU" sz="2000" dirty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840" y="324117"/>
            <a:ext cx="3033674" cy="106613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 Black" panose="020B0A04020102020204" pitchFamily="34" charset="0"/>
              </a:rPr>
              <a:t>«Волонтер ЮИД» (13-14 лет)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-202468"/>
            <a:ext cx="2870448" cy="23663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26544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8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Book Antiqua" panose="02040602050305030304" pitchFamily="18" charset="0"/>
              </a:rPr>
              <a:t>Приоритеты деятельности отряда ЮИД на данной возрастной ступени</a:t>
            </a:r>
          </a:p>
          <a:p>
            <a:pPr marL="0" indent="0">
              <a:buNone/>
            </a:pPr>
            <a:r>
              <a:rPr lang="ru-RU" sz="2000" b="1" dirty="0" smtClean="0">
                <a:latin typeface="Book Antiqua" panose="02040602050305030304" pitchFamily="18" charset="0"/>
              </a:rPr>
              <a:t>направлены </a:t>
            </a:r>
            <a:r>
              <a:rPr lang="ru-RU" sz="2000" b="1" dirty="0">
                <a:latin typeface="Book Antiqua" panose="02040602050305030304" pitchFamily="18" charset="0"/>
              </a:rPr>
              <a:t>на </a:t>
            </a:r>
            <a:r>
              <a:rPr lang="ru-RU" sz="2000" b="1" dirty="0" smtClean="0">
                <a:latin typeface="Book Antiqua" panose="02040602050305030304" pitchFamily="18" charset="0"/>
              </a:rPr>
              <a:t>овладение участниками отряда ЮИД, имеющими успешный опыт безопасного участия в дорожном движении, приемами наставничества: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шефской деятельности отряда ЮИД;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профилактике у обучающихся поведенческих рисков, содействие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самоутверждению подростков в общественно значимых видах деятельности, в том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числе, вовлечение их в деятельность отряда ЮИД;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органах самоуправления отряда ЮИД;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обучения и подготовки к работе в отряде ЮИД вновь принятых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отряда ЮИД;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представление результатов деятельности отряда ЮИД на отчетно-выборных,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презентационных мероприятиях, в средствах массовой информации и социальных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сетях и др.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291749"/>
            <a:ext cx="3785592" cy="72008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Arial Black" panose="020B0A04020102020204" pitchFamily="34" charset="0"/>
              </a:rPr>
              <a:t>«Наставник ЮИД» </a:t>
            </a:r>
            <a:r>
              <a:rPr lang="ru-RU" sz="2200" dirty="0" smtClean="0">
                <a:latin typeface="Arial Black" panose="020B0A04020102020204" pitchFamily="34" charset="0"/>
              </a:rPr>
              <a:t/>
            </a:r>
            <a:br>
              <a:rPr lang="ru-RU" sz="2200" dirty="0" smtClean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(</a:t>
            </a:r>
            <a:r>
              <a:rPr lang="ru-RU" sz="2200" dirty="0">
                <a:latin typeface="Arial Black" panose="020B0A04020102020204" pitchFamily="34" charset="0"/>
              </a:rPr>
              <a:t>15-16 лет)</a:t>
            </a:r>
            <a:endParaRPr lang="ru-RU" sz="2200" b="1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0637" y="-31541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25574"/>
          <a:stretch/>
        </p:blipFill>
        <p:spPr bwMode="auto">
          <a:xfrm>
            <a:off x="7020272" y="476672"/>
            <a:ext cx="212372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1828"/>
            <a:ext cx="7812360" cy="6246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Book Antiqua" panose="02040602050305030304" pitchFamily="18" charset="0"/>
              </a:rPr>
              <a:t>Приоритет деятельности отряда ЮИД на данной возрастной ступени –</a:t>
            </a:r>
          </a:p>
          <a:p>
            <a:pPr marL="0" indent="0">
              <a:buNone/>
            </a:pPr>
            <a:r>
              <a:rPr lang="ru-RU" sz="2000" b="1" dirty="0">
                <a:latin typeface="Book Antiqua" panose="02040602050305030304" pitchFamily="18" charset="0"/>
              </a:rPr>
              <a:t>организация и участие в </a:t>
            </a:r>
            <a:r>
              <a:rPr lang="ru-RU" sz="2000" b="1" dirty="0" err="1">
                <a:latin typeface="Book Antiqua" panose="02040602050305030304" pitchFamily="18" charset="0"/>
              </a:rPr>
              <a:t>профориентационных</a:t>
            </a:r>
            <a:r>
              <a:rPr lang="ru-RU" sz="2000" b="1" dirty="0">
                <a:latin typeface="Book Antiqua" panose="02040602050305030304" pitchFamily="18" charset="0"/>
              </a:rPr>
              <a:t> мероприятиях: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пропаганда деятельности подразделений Госавтоинспекции,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престижа профессий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сферах обеспечения дорожно-транспортной безопасности,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по отбору участников отряда ЮИД, склонных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сферах обеспечения дорожно-транспортной безопасности,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участников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отряда ЮИД к участию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конкурсах;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(мероприятий) совместно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профессиональными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организациями высшего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среднего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образования, организациями,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реализующими образовательные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подготовки водителей (автошколами) и др.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-22186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latin typeface="Arial Black" panose="020B0A04020102020204" pitchFamily="34" charset="0"/>
              </a:rPr>
              <a:t>«Профессия ЮИД» (17-18 лет)</a:t>
            </a:r>
            <a:endParaRPr lang="ru-RU" sz="2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3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24" y="2358818"/>
            <a:ext cx="2910537" cy="194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 rot="10800000">
            <a:off x="0" y="0"/>
            <a:ext cx="9252520" cy="6858001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7861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Чем занимается отряд ЮИД?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Внутри отряда ЮИД каждый участник может исполнять одну или несколько ролей: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04969"/>
            <a:ext cx="8069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Отряд ЮИД организует творческую работу по пропаганде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безопасности дорожного движения среди школьников.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1" y="2384884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9672" y="395889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ЮИД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500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28" y="1684017"/>
            <a:ext cx="2615159" cy="261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28899" y="2207058"/>
            <a:ext cx="2223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лидер, руководитель, исполнитель, корреспондент и др.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00919" y="2061718"/>
            <a:ext cx="2751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название отряда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83434" y="6237312"/>
            <a:ext cx="6537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6BBC"/>
                </a:solidFill>
                <a:latin typeface="Arial Black" pitchFamily="34" charset="0"/>
                <a:ea typeface="+mj-ea"/>
                <a:cs typeface="+mj-cs"/>
              </a:rPr>
              <a:t>Какие атрибуты есть в отряде ЮИД?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9176"/>
            <a:ext cx="249627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48525" y="4095695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форма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3080" name="Picture 8" descr="Форменное обмундирование ЮИ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41" l="0" r="100000">
                        <a14:foregroundMark x1="33555" y1="21865" x2="33555" y2="21865"/>
                        <a14:foregroundMark x1="45681" y1="23700" x2="45681" y2="23700"/>
                        <a14:foregroundMark x1="63123" y1="26911" x2="63123" y2="26911"/>
                        <a14:foregroundMark x1="55316" y1="42966" x2="55316" y2="42966"/>
                        <a14:foregroundMark x1="59468" y1="41437" x2="59468" y2="41437"/>
                        <a14:foregroundMark x1="47176" y1="47706" x2="47176" y2="47706"/>
                        <a14:foregroundMark x1="61462" y1="42813" x2="61462" y2="42813"/>
                        <a14:foregroundMark x1="43355" y1="43272" x2="43355" y2="43272"/>
                        <a14:foregroundMark x1="35050" y1="42202" x2="35050" y2="42202"/>
                        <a14:foregroundMark x1="37542" y1="48930" x2="37542" y2="48930"/>
                        <a14:foregroundMark x1="59468" y1="52294" x2="59468" y2="52294"/>
                        <a14:foregroundMark x1="41860" y1="55046" x2="41860" y2="55046"/>
                        <a14:foregroundMark x1="22259" y1="48471" x2="22259" y2="48471"/>
                        <a14:foregroundMark x1="19103" y1="53670" x2="19103" y2="53670"/>
                        <a14:foregroundMark x1="17608" y1="59174" x2="17608" y2="59174"/>
                        <a14:foregroundMark x1="25914" y1="70336" x2="25914" y2="70336"/>
                        <a14:foregroundMark x1="32724" y1="69266" x2="32724" y2="69266"/>
                        <a14:foregroundMark x1="48007" y1="59939" x2="48007" y2="59939"/>
                        <a14:foregroundMark x1="53488" y1="57034" x2="53488" y2="57034"/>
                        <a14:foregroundMark x1="76744" y1="48471" x2="76744" y2="48471"/>
                        <a14:foregroundMark x1="81728" y1="63456" x2="81728" y2="63456"/>
                        <a14:foregroundMark x1="67940" y1="39144" x2="67940" y2="39144"/>
                        <a14:foregroundMark x1="69767" y1="39144" x2="69767" y2="39144"/>
                        <a14:foregroundMark x1="60133" y1="45107" x2="63787" y2="37920"/>
                        <a14:foregroundMark x1="46179" y1="46177" x2="46179" y2="46177"/>
                        <a14:foregroundMark x1="50498" y1="46789" x2="50498" y2="46789"/>
                        <a14:foregroundMark x1="54817" y1="53058" x2="54817" y2="53058"/>
                        <a14:foregroundMark x1="71262" y1="47095" x2="71262" y2="47095"/>
                        <a14:foregroundMark x1="82890" y1="57187" x2="82890" y2="57187"/>
                        <a14:foregroundMark x1="72591" y1="70183" x2="72591" y2="70183"/>
                        <a14:foregroundMark x1="61462" y1="29511" x2="61462" y2="29511"/>
                        <a14:foregroundMark x1="62126" y1="67890" x2="62126" y2="67890"/>
                        <a14:foregroundMark x1="60797" y1="32875" x2="60797" y2="32875"/>
                        <a14:foregroundMark x1="54983" y1="30581" x2="54983" y2="30581"/>
                        <a14:foregroundMark x1="40365" y1="27217" x2="40365" y2="27217"/>
                        <a14:foregroundMark x1="26080" y1="26911" x2="26080" y2="26911"/>
                        <a14:foregroundMark x1="49502" y1="28593" x2="49502" y2="28593"/>
                        <a14:foregroundMark x1="66445" y1="42202" x2="63621" y2="39755"/>
                        <a14:foregroundMark x1="37043" y1="30122" x2="37043" y2="30122"/>
                        <a14:foregroundMark x1="22425" y1="38991" x2="22425" y2="38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75" y="4787086"/>
            <a:ext cx="1293312" cy="14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63" y="4233507"/>
            <a:ext cx="1908503" cy="190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652118" y="3774231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песня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49795" y="1397366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речёвка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81796" y="768067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девиз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4299176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эмблема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7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5"/>
          <a:stretch/>
        </p:blipFill>
        <p:spPr bwMode="auto">
          <a:xfrm>
            <a:off x="6692658" y="4002027"/>
            <a:ext cx="2451342" cy="258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5400000">
            <a:off x="3653557" y="-3645618"/>
            <a:ext cx="1836885" cy="914400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966" y="160338"/>
            <a:ext cx="514210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Повседневное руководство работой отряда ЮИД осуществляет </a:t>
            </a:r>
          </a:p>
          <a:p>
            <a:r>
              <a:rPr lang="ru-RU" sz="19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«Штаб ЮИД»</a:t>
            </a:r>
          </a:p>
        </p:txBody>
      </p:sp>
      <p:sp>
        <p:nvSpPr>
          <p:cNvPr id="6" name="AutoShape 2" descr="Изометрические деловых людей на встреч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84" b="87838" l="10000" r="95946">
                        <a14:foregroundMark x1="67838" y1="22027" x2="67838" y2="22027"/>
                        <a14:foregroundMark x1="62027" y1="15135" x2="84459" y2="37027"/>
                        <a14:foregroundMark x1="88108" y1="21892" x2="60811" y2="24459"/>
                        <a14:foregroundMark x1="87838" y1="27973" x2="87838" y2="27973"/>
                        <a14:foregroundMark x1="74730" y1="20405" x2="60676" y2="13514"/>
                        <a14:foregroundMark x1="62973" y1="19730" x2="63919" y2="25946"/>
                        <a14:foregroundMark x1="67973" y1="29189" x2="59459" y2="2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17"/>
          <a:stretch/>
        </p:blipFill>
        <p:spPr bwMode="auto">
          <a:xfrm>
            <a:off x="6516216" y="360191"/>
            <a:ext cx="2943801" cy="260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57548" y="1244661"/>
            <a:ext cx="4046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Штаб - коллегиальный, выборный орган управления отрядом ЮИД, предназначенный для руководства его деятельностью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368" y="2744933"/>
            <a:ext cx="8388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Состав штаба ЮИД формируется путем выборов его командира и командиров отделений на общем сборе (общем собрании) отряда ЮИД.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малочисленных отрядах избирается только командир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0" y="2444990"/>
            <a:ext cx="9144002" cy="407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04048" y="3817361"/>
            <a:ext cx="2795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Возглавляет штаб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командир отряда ЮИД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0" y="3645024"/>
            <a:ext cx="914400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55575" y="6220841"/>
            <a:ext cx="4856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состав штаба ЮИД могут входить: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16463" y="4704284"/>
            <a:ext cx="262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руководители подразделений (групп) отряда ЮИД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966" y="4150286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члены штаба ЮИД, ответственные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 различные направления деятельности отряда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34679" y="5672746"/>
            <a:ext cx="2122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корреспондент отряда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6770" y="4013834"/>
            <a:ext cx="2442671" cy="175714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65889" y="4704284"/>
            <a:ext cx="2598199" cy="92333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80903" y="5694511"/>
            <a:ext cx="1843355" cy="62456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3131840" y="5627614"/>
            <a:ext cx="360040" cy="5932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9" idx="1"/>
          </p:cNvCxnSpPr>
          <p:nvPr/>
        </p:nvCxnSpPr>
        <p:spPr>
          <a:xfrm flipV="1">
            <a:off x="3311860" y="6006794"/>
            <a:ext cx="1369043" cy="2140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5" idx="2"/>
          </p:cNvCxnSpPr>
          <p:nvPr/>
        </p:nvCxnSpPr>
        <p:spPr>
          <a:xfrm flipH="1" flipV="1">
            <a:off x="1338106" y="5770983"/>
            <a:ext cx="1427783" cy="4498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2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25574"/>
          <a:stretch/>
        </p:blipFill>
        <p:spPr bwMode="auto">
          <a:xfrm>
            <a:off x="0" y="764704"/>
            <a:ext cx="3923928" cy="575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877652"/>
            <a:ext cx="508772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возглавляет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работу отряда;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совместно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руководителем отряда ЮИД разрабатывает и выносит на утверждение план работы отряда ЮИД;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координирует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контролирует работу отряда ЮИД в соответствии с направлениями деятельности;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проводит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заседания штаба ЮИД;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проводит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итоговые собрания, ведет документацию отряда (список членов отряда, план работы на учебный год, журнал учета проводимых мероприятий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паспорт отряда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случае отсутствия командира отряда ЮИД его функции выполняет заместитель командира отряда ЮИД.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206" y="188640"/>
            <a:ext cx="877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Командир имеет следующие полномочия: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4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структуре отряда могут выделяться наставники (ответственные) за различные направления деятельности: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2064"/>
            <a:ext cx="2006352" cy="20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880" y="1204303"/>
            <a:ext cx="2516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ответственный за обучение основам ПДД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42" y="1850452"/>
            <a:ext cx="2150368" cy="21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6117" y="1196098"/>
            <a:ext cx="3949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ответственные за развитие сетевого взаимодействия отряда ЮИД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(т.е. поддержание связи с другими отрядами)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151122"/>
            <a:ext cx="3131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наставник, курирующий подготовку вновь принятых (новых) участников отряда ЮИД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978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" y="4869160"/>
            <a:ext cx="1847447" cy="184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5088" y="4000820"/>
            <a:ext cx="1807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ответственный за взаимодействие с сотрудниками Госавтоинспекции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4" y="5361501"/>
            <a:ext cx="1342031" cy="134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5592" y="4025186"/>
            <a:ext cx="22286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ответственный за организацию акций и участие в мероприятиях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66" b="92969" l="0" r="92969">
                        <a14:backgroundMark x1="70313" y1="18164" x2="90430" y2="31836"/>
                        <a14:backgroundMark x1="81641" y1="36914" x2="75195" y2="1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56" y="4715491"/>
            <a:ext cx="2043710" cy="204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0" descr="https://cdn-icons-png.flaticon.com/512/196/19678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https://cdn-icons-png.flaticon.com/512/196/19678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25" y="4969034"/>
            <a:ext cx="577178" cy="57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85025" y="4019526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ответственный за медицинскую подготовку участников отряда ЮИД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4707822"/>
            <a:ext cx="2082159" cy="208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90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СОЗДАНИЕ ОТРЯДА ЮИД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250" y="1274275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Основные документы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для создания отряда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ЮИД: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Приказ образовательной организации о создании отряда ЮИД и назначении руководителя отряда ЮИД (педагога-куратора);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Положение об отряде ЮИД;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Паспорт отряда ЮИД;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План работы отряда ЮИД на учебный год;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Портфолио отряда ЮИД.</a:t>
            </a:r>
          </a:p>
        </p:txBody>
      </p:sp>
      <p:sp>
        <p:nvSpPr>
          <p:cNvPr id="5" name="AutoShape 2" descr="https://cdn-icons-png.flaticon.com/512/8662/86624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091780"/>
            <a:ext cx="3227313" cy="3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4319093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Возможные модели создания отрядов ЮИД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855" y="4688425"/>
            <a:ext cx="4320606" cy="6127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8855" y="5440323"/>
            <a:ext cx="4320606" cy="6127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8855" y="6177048"/>
            <a:ext cx="4320606" cy="6127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5139" y="4688425"/>
            <a:ext cx="4320606" cy="6127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65139" y="5440323"/>
            <a:ext cx="4320606" cy="6127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65139" y="6177048"/>
            <a:ext cx="4320606" cy="6127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1" name="Прямоугольник 10"/>
          <p:cNvSpPr/>
          <p:nvPr/>
        </p:nvSpPr>
        <p:spPr>
          <a:xfrm>
            <a:off x="325157" y="4825539"/>
            <a:ext cx="4274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Одноступенчатая модель отряда ЮИД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3168" y="557743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Многоступенчатая модель отряда ЮИД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8876" y="6309320"/>
            <a:ext cx="416056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Разновозрастная модель отряда ЮИД 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23492" y="4830778"/>
            <a:ext cx="4132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Интегрированная модель отряда ЮИД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04924" y="557743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Клубная модель отряда ЮИД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5478" y="6205056"/>
            <a:ext cx="4161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Общегородская (районная, муниципальная) модель отряда ЮИД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5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274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Одноступенчатая модель отряда ЮИД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322" y="527194"/>
            <a:ext cx="58868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Чаще всего создается на ступени начальной школы, на базе одного класса (параллели классов). Руководитель отряда ЮИД – учитель начальных классов. Деятельность отряда ЮИД прекращается в связи с завершением освоения обучающимися программы начального общего образования.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28152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Многоступенчатая модель отряда ЮИД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633427"/>
            <a:ext cx="5647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создании отряда ЮИД одновременно формируются подразделения на каждой возрастной ступени, что обеспечивает вовлечение обучающихся разного возраста в деятельность ЮИД, широкий охват приоритетов деятельности.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5126" y="4207039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Разновозрастная модель отряда ЮИД 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953" y="4541590"/>
            <a:ext cx="63512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Создается в образовательных организациях с малой численностью обучающихся, в которых нецелесообразно создавать структурные подразделения отряда ЮИД на каждой возрастной ступени или на одной из возрастных ступеней. </a:t>
            </a:r>
          </a:p>
          <a:p>
            <a:r>
              <a:rPr lang="ru-RU" dirty="0" smtClean="0"/>
              <a:t>При такой модели организации отряда ЮИД участник, в зависимости от возраста, выполняет функции, 6 исходя из обозначенных в Концепции ЮИД.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27" y="120471"/>
            <a:ext cx="2781922" cy="213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Бесплатное векторное изображение Жизненный цикл женщины от младенца к пожилому все этапы взросл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t="17938" r="34061" b="7810"/>
          <a:stretch/>
        </p:blipFill>
        <p:spPr bwMode="auto">
          <a:xfrm>
            <a:off x="899592" y="2288841"/>
            <a:ext cx="2067037" cy="191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35" b="98343" l="26908" r="42671">
                        <a14:foregroundMark x1="30823" y1="89458" x2="30823" y2="89458"/>
                        <a14:foregroundMark x1="36044" y1="88705" x2="36044" y2="88705"/>
                        <a14:foregroundMark x1="36245" y1="90211" x2="36044" y2="80723"/>
                        <a14:foregroundMark x1="29819" y1="94277" x2="31526" y2="80422"/>
                        <a14:foregroundMark x1="37550" y1="93524" x2="34337" y2="82681"/>
                        <a14:foregroundMark x1="39759" y1="94277" x2="28012" y2="92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31923" r="55323"/>
          <a:stretch/>
        </p:blipFill>
        <p:spPr bwMode="auto">
          <a:xfrm>
            <a:off x="6443025" y="4568676"/>
            <a:ext cx="963567" cy="221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2" b="96687" l="42972" r="71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39" r="28381"/>
          <a:stretch/>
        </p:blipFill>
        <p:spPr bwMode="auto">
          <a:xfrm>
            <a:off x="7331530" y="3701550"/>
            <a:ext cx="1313752" cy="308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62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23491" y="116632"/>
            <a:ext cx="4132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Интегрированная модель отряда ЮИД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08978"/>
            <a:ext cx="61846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Может быть создана на базе двух и более образовательных организаций, реализующих разные уровни образовательных программ. Например, на базе основной общеобразовательной школы (1 – 3 возрастная ступень отряда ЮИД) и организации среднего профессионального образования (4-5 возрастная ступень отряда ЮИД). Такая модель может быть характерна для населенных пунктов, имеющих на территории ограниченное количество образовательных организаций.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491" y="302524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Клубная модель отряда ЮИД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491" y="3348302"/>
            <a:ext cx="6408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Предполагает равноправное членство в отряде ЮИД всех участников образовательных отношений (педагогов, обучающихся и их родителей).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36410" y="4941168"/>
            <a:ext cx="5220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Создается базовой образовательной организацией (штабом ЮИД). Участники общегородской модели отряда ЮИД – обучающиеся различных образовательных организаций, расположенных на территории данного муниципального образования.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83638" y="4361752"/>
            <a:ext cx="5036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Общегородская (районная, муниципальная) модель отряда ЮИД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" descr="https://cdn-icons-png.flaticon.com/512/8871/887155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2" y="103020"/>
            <a:ext cx="1698619" cy="169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57" y="1495358"/>
            <a:ext cx="1598943" cy="159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6" y="1579250"/>
            <a:ext cx="1348166" cy="134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3804"/>
            <a:ext cx="2471922" cy="164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2272" y="3293683"/>
            <a:ext cx="961728" cy="96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09120"/>
            <a:ext cx="3257321" cy="20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0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8619" y="5923731"/>
            <a:ext cx="304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Педагогический работник</a:t>
            </a:r>
          </a:p>
          <a:p>
            <a:r>
              <a:rPr lang="ru-RU" dirty="0" smtClean="0"/>
              <a:t>(координация).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Алгоритм создания отряда ЮИД по инициативе обучающихся: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2008" y="1364073"/>
            <a:ext cx="162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Обучающиеся </a:t>
            </a:r>
          </a:p>
          <a:p>
            <a:r>
              <a:rPr lang="ru-RU" dirty="0" smtClean="0"/>
              <a:t>(инициатива)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5724" y="1656478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 школьного (ученического) самоуправления + Педагогический работник (обсуждение инициативы и согласование решения)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0530" y="2694985"/>
            <a:ext cx="3105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Руководитель образовательной организации </a:t>
            </a:r>
          </a:p>
          <a:p>
            <a:r>
              <a:rPr lang="ru-RU" dirty="0" smtClean="0"/>
              <a:t>(поддержка инициативы)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3568742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Педагогический совет </a:t>
            </a:r>
          </a:p>
          <a:p>
            <a:r>
              <a:rPr lang="ru-RU" dirty="0" smtClean="0"/>
              <a:t>(обсуждение, согласование решения)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0530" y="4418683"/>
            <a:ext cx="3325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Руководитель образовательной организации (утверждение локальных актов)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14226" y="5278045"/>
            <a:ext cx="353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 школьного (ученического) самоуправления (общее управление)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6563"/>
            <a:ext cx="923057" cy="92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86" y="1804970"/>
            <a:ext cx="879259" cy="87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7" y="2849327"/>
            <a:ext cx="891644" cy="8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94" y="3568742"/>
            <a:ext cx="782216" cy="78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8063"/>
            <a:ext cx="816101" cy="8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7" y="5794270"/>
            <a:ext cx="850057" cy="8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15" y="5215011"/>
            <a:ext cx="815677" cy="8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306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1330</Words>
  <Application>Microsoft Office PowerPoint</Application>
  <PresentationFormat>Экран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Структура отряда ЮИД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ОТРЯДА ЮИД</vt:lpstr>
      <vt:lpstr>Презентация PowerPoint</vt:lpstr>
      <vt:lpstr>Презентация PowerPoint</vt:lpstr>
      <vt:lpstr>Презентация PowerPoint</vt:lpstr>
      <vt:lpstr>Структура отряда ЮИД и приоритеты его деятельности на возрастных ступенях от 6 до 18 лет </vt:lpstr>
      <vt:lpstr>«Лидер ЮИД» (10-12 лет)</vt:lpstr>
      <vt:lpstr>«Волонтер ЮИД» (13-14 лет)</vt:lpstr>
      <vt:lpstr>«Наставник ЮИД»  (15-16 лет)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отряда ЮИД</dc:title>
  <dc:creator>User</dc:creator>
  <cp:lastModifiedBy>HP</cp:lastModifiedBy>
  <cp:revision>30</cp:revision>
  <dcterms:created xsi:type="dcterms:W3CDTF">2023-01-24T05:44:37Z</dcterms:created>
  <dcterms:modified xsi:type="dcterms:W3CDTF">2024-10-17T05:12:03Z</dcterms:modified>
</cp:coreProperties>
</file>