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8" r:id="rId1"/>
  </p:sldMasterIdLst>
  <p:notesMasterIdLst>
    <p:notesMasterId r:id="rId55"/>
  </p:notesMasterIdLst>
  <p:sldIdLst>
    <p:sldId id="316" r:id="rId2"/>
    <p:sldId id="304" r:id="rId3"/>
    <p:sldId id="318" r:id="rId4"/>
    <p:sldId id="257" r:id="rId5"/>
    <p:sldId id="319" r:id="rId6"/>
    <p:sldId id="320" r:id="rId7"/>
    <p:sldId id="321" r:id="rId8"/>
    <p:sldId id="322" r:id="rId9"/>
    <p:sldId id="323" r:id="rId10"/>
    <p:sldId id="324" r:id="rId11"/>
    <p:sldId id="303" r:id="rId12"/>
    <p:sldId id="261" r:id="rId13"/>
    <p:sldId id="260" r:id="rId14"/>
    <p:sldId id="264" r:id="rId15"/>
    <p:sldId id="268" r:id="rId16"/>
    <p:sldId id="270" r:id="rId17"/>
    <p:sldId id="269" r:id="rId18"/>
    <p:sldId id="286" r:id="rId19"/>
    <p:sldId id="287" r:id="rId20"/>
    <p:sldId id="288" r:id="rId21"/>
    <p:sldId id="305" r:id="rId22"/>
    <p:sldId id="267" r:id="rId23"/>
    <p:sldId id="266" r:id="rId24"/>
    <p:sldId id="265" r:id="rId25"/>
    <p:sldId id="293" r:id="rId26"/>
    <p:sldId id="273" r:id="rId27"/>
    <p:sldId id="295" r:id="rId28"/>
    <p:sldId id="272" r:id="rId29"/>
    <p:sldId id="275" r:id="rId30"/>
    <p:sldId id="296" r:id="rId31"/>
    <p:sldId id="276" r:id="rId32"/>
    <p:sldId id="297" r:id="rId33"/>
    <p:sldId id="298" r:id="rId34"/>
    <p:sldId id="281" r:id="rId35"/>
    <p:sldId id="306" r:id="rId36"/>
    <p:sldId id="277" r:id="rId37"/>
    <p:sldId id="284" r:id="rId38"/>
    <p:sldId id="280" r:id="rId39"/>
    <p:sldId id="301" r:id="rId40"/>
    <p:sldId id="300" r:id="rId41"/>
    <p:sldId id="307" r:id="rId42"/>
    <p:sldId id="308" r:id="rId43"/>
    <p:sldId id="309" r:id="rId44"/>
    <p:sldId id="310" r:id="rId45"/>
    <p:sldId id="311" r:id="rId46"/>
    <p:sldId id="312" r:id="rId47"/>
    <p:sldId id="313" r:id="rId48"/>
    <p:sldId id="314" r:id="rId49"/>
    <p:sldId id="302" r:id="rId50"/>
    <p:sldId id="315" r:id="rId51"/>
    <p:sldId id="279" r:id="rId52"/>
    <p:sldId id="326" r:id="rId53"/>
    <p:sldId id="325" r:id="rId5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2171"/>
    <a:srgbClr val="8D05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60"/>
  </p:normalViewPr>
  <p:slideViewPr>
    <p:cSldViewPr>
      <p:cViewPr varScale="1">
        <p:scale>
          <a:sx n="77" d="100"/>
          <a:sy n="77" d="100"/>
        </p:scale>
        <p:origin x="112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9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panose="020B0604020202020204" pitchFamily="34" charset="0"/>
                <a:cs typeface="Arial" panose="020B0604020202020204" pitchFamily="34" charset="0"/>
              </a:defRPr>
            </a:lvl1pPr>
          </a:lstStyle>
          <a:p>
            <a:pPr>
              <a:defRPr/>
            </a:pPr>
            <a:endParaRPr lang="ru-RU" altLang="ru-RU"/>
          </a:p>
        </p:txBody>
      </p:sp>
      <p:sp>
        <p:nvSpPr>
          <p:cNvPr id="114691"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cs typeface="Arial" panose="020B0604020202020204" pitchFamily="34" charset="0"/>
              </a:defRPr>
            </a:lvl1pPr>
          </a:lstStyle>
          <a:p>
            <a:pPr>
              <a:defRPr/>
            </a:pPr>
            <a:endParaRPr lang="ru-RU" altLang="ru-RU"/>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4693"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ru-RU" altLang="ru-RU" noProof="0" smtClean="0"/>
              <a:t>Образец текста</a:t>
            </a:r>
          </a:p>
          <a:p>
            <a:pPr lvl="1"/>
            <a:r>
              <a:rPr lang="ru-RU" altLang="ru-RU" noProof="0" smtClean="0"/>
              <a:t>Второй уровень</a:t>
            </a:r>
          </a:p>
          <a:p>
            <a:pPr lvl="2"/>
            <a:r>
              <a:rPr lang="ru-RU" altLang="ru-RU" noProof="0" smtClean="0"/>
              <a:t>Третий уровень</a:t>
            </a:r>
          </a:p>
          <a:p>
            <a:pPr lvl="3"/>
            <a:r>
              <a:rPr lang="ru-RU" altLang="ru-RU" noProof="0" smtClean="0"/>
              <a:t>Четвертый уровень</a:t>
            </a:r>
          </a:p>
          <a:p>
            <a:pPr lvl="4"/>
            <a:r>
              <a:rPr lang="ru-RU" altLang="ru-RU" noProof="0" smtClean="0"/>
              <a:t>Пятый уровень</a:t>
            </a:r>
          </a:p>
        </p:txBody>
      </p:sp>
      <p:sp>
        <p:nvSpPr>
          <p:cNvPr id="114694"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panose="020B0604020202020204" pitchFamily="34" charset="0"/>
                <a:cs typeface="Arial" panose="020B0604020202020204" pitchFamily="34" charset="0"/>
              </a:defRPr>
            </a:lvl1pPr>
          </a:lstStyle>
          <a:p>
            <a:pPr>
              <a:defRPr/>
            </a:pPr>
            <a:endParaRPr lang="ru-RU" altLang="ru-RU"/>
          </a:p>
        </p:txBody>
      </p:sp>
      <p:sp>
        <p:nvSpPr>
          <p:cNvPr id="114695"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cs typeface="Arial" panose="020B0604020202020204" pitchFamily="34" charset="0"/>
              </a:defRPr>
            </a:lvl1pPr>
          </a:lstStyle>
          <a:p>
            <a:pPr>
              <a:defRPr/>
            </a:pPr>
            <a:fld id="{70E462F6-7C4F-4F21-957D-990ADF7EF4BA}"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miter lim="800000"/>
            <a:headEnd/>
            <a:tailEnd/>
          </a:ln>
        </p:spPr>
        <p:txBody>
          <a:bodyPr/>
          <a:lstStyle/>
          <a:p>
            <a:fld id="{E34286D2-20A5-450F-879F-8FA529292A03}" type="slidenum">
              <a:rPr lang="ru-RU" altLang="ru-RU" smtClean="0">
                <a:latin typeface="Arial" charset="0"/>
                <a:cs typeface="Arial" charset="0"/>
              </a:rPr>
              <a:pPr/>
              <a:t>18</a:t>
            </a:fld>
            <a:endParaRPr lang="ru-RU" altLang="ru-RU" smtClean="0">
              <a:latin typeface="Arial" charset="0"/>
              <a:cs typeface="Arial" charset="0"/>
            </a:endParaRPr>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p:spPr>
        <p:txBody>
          <a:bodyPr/>
          <a:lstStyle/>
          <a:p>
            <a:pPr eaLnBrk="1" hangingPunct="1"/>
            <a:endParaRPr lang="ru-RU" altLang="ru-RU"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p>
            <a:pPr eaLnBrk="0" hangingPunct="0">
              <a:defRPr/>
            </a:pPr>
            <a:endParaRPr lang="en-US">
              <a:latin typeface="Arial" panose="020B0604020202020204" pitchFamily="34" charset="0"/>
              <a:cs typeface="Arial" panose="020B0604020202020204" pitchFamily="34" charset="0"/>
            </a:endParaRPr>
          </a:p>
        </p:txBody>
      </p:sp>
      <p:sp>
        <p:nvSpPr>
          <p:cNvPr id="12" name="Заголовок 11"/>
          <p:cNvSpPr>
            <a:spLocks noGrp="1"/>
          </p:cNvSpPr>
          <p:nvPr>
            <p:ph type="ctrTitle"/>
          </p:nvPr>
        </p:nvSpPr>
        <p:spPr>
          <a:xfrm>
            <a:off x="3366868" y="533400"/>
            <a:ext cx="5105400" cy="2868168"/>
          </a:xfrm>
        </p:spPr>
        <p:txBody>
          <a:bodyPr>
            <a:noAutofit/>
          </a:bodyPr>
          <a:lstStyle>
            <a:lvl1pPr algn="r">
              <a:defRPr sz="4200" b="1"/>
            </a:lvl1pPr>
            <a:extLst/>
          </a:lstStyle>
          <a:p>
            <a:r>
              <a:rPr lang="ru-RU" smtClean="0"/>
              <a:t>Образец заголовка</a:t>
            </a:r>
            <a:endParaRPr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endParaRPr lang="ru-RU" altLang="ru-RU"/>
          </a:p>
        </p:txBody>
      </p:sp>
      <p:sp>
        <p:nvSpPr>
          <p:cNvPr id="7" name="Нижний колонтитул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ru-RU" altLang="ru-RU"/>
          </a:p>
        </p:txBody>
      </p:sp>
      <p:sp>
        <p:nvSpPr>
          <p:cNvPr id="8" name="Номер слайда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05D68BA0-C312-4392-970F-585132DACEAE}" type="slidenum">
              <a:rPr lang="ru-RU" altLang="ru-RU"/>
              <a:pPr>
                <a:defRPr/>
              </a:pPr>
              <a:t>‹#›</a:t>
            </a:fld>
            <a:endParaRPr lang="ru-RU" altLang="ru-RU"/>
          </a:p>
        </p:txBody>
      </p:sp>
    </p:spTree>
  </p:cSld>
  <p:clrMapOvr>
    <a:overrideClrMapping bg1="lt1" tx1="dk1" bg2="lt2" tx2="dk2" accent1="accent1" accent2="accent2" accent3="accent3" accent4="accent4" accent5="accent5" accent6="accent6" hlink="hlink" folHlink="folHlink"/>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endParaRPr lang="ru-RU" alt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ltLang="ru-RU"/>
          </a:p>
        </p:txBody>
      </p:sp>
      <p:sp>
        <p:nvSpPr>
          <p:cNvPr id="6" name="Номер слайда 15"/>
          <p:cNvSpPr>
            <a:spLocks noGrp="1"/>
          </p:cNvSpPr>
          <p:nvPr>
            <p:ph type="sldNum" sz="quarter" idx="12"/>
          </p:nvPr>
        </p:nvSpPr>
        <p:spPr/>
        <p:txBody>
          <a:bodyPr/>
          <a:lstStyle>
            <a:lvl1pPr>
              <a:defRPr/>
            </a:lvl1pPr>
          </a:lstStyle>
          <a:p>
            <a:pPr>
              <a:defRPr/>
            </a:pPr>
            <a:fld id="{8287EAB5-66D7-44D6-A731-36F10FCEE56E}" type="slidenum">
              <a:rPr lang="ru-RU" altLang="ru-RU"/>
              <a:pPr>
                <a:defRPr/>
              </a:pPr>
              <a:t>‹#›</a:t>
            </a:fld>
            <a:endParaRPr lang="ru-RU" altLang="ru-RU"/>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243388" y="6557963"/>
            <a:ext cx="2001837" cy="227012"/>
          </a:xfrm>
        </p:spPr>
        <p:txBody>
          <a:bodyPr/>
          <a:lstStyle>
            <a:lvl1pPr>
              <a:defRPr/>
            </a:lvl1pPr>
            <a:extLst/>
          </a:lstStyle>
          <a:p>
            <a:pPr>
              <a:defRPr/>
            </a:pPr>
            <a:endParaRPr lang="ru-RU" altLang="ru-RU"/>
          </a:p>
        </p:txBody>
      </p:sp>
      <p:sp>
        <p:nvSpPr>
          <p:cNvPr id="5" name="Нижний колонтитул 4"/>
          <p:cNvSpPr>
            <a:spLocks noGrp="1"/>
          </p:cNvSpPr>
          <p:nvPr>
            <p:ph type="ftr" sz="quarter" idx="11"/>
          </p:nvPr>
        </p:nvSpPr>
        <p:spPr>
          <a:xfrm>
            <a:off x="457200" y="6556375"/>
            <a:ext cx="3657600" cy="228600"/>
          </a:xfrm>
        </p:spPr>
        <p:txBody>
          <a:bodyPr/>
          <a:lstStyle>
            <a:lvl1pPr>
              <a:defRPr/>
            </a:lvl1pPr>
            <a:extLst/>
          </a:lstStyle>
          <a:p>
            <a:pPr>
              <a:defRPr/>
            </a:pPr>
            <a:endParaRPr lang="ru-RU" altLang="ru-RU"/>
          </a:p>
        </p:txBody>
      </p:sp>
      <p:sp>
        <p:nvSpPr>
          <p:cNvPr id="6" name="Номер слайда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0D656CF6-CDE7-47ED-995F-C9C00E7A5A72}" type="slidenum">
              <a:rPr lang="ru-RU" altLang="ru-RU"/>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endParaRPr lang="ru-RU" alt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ltLang="ru-RU"/>
          </a:p>
        </p:txBody>
      </p:sp>
      <p:sp>
        <p:nvSpPr>
          <p:cNvPr id="6" name="Номер слайда 15"/>
          <p:cNvSpPr>
            <a:spLocks noGrp="1"/>
          </p:cNvSpPr>
          <p:nvPr>
            <p:ph type="sldNum" sz="quarter" idx="12"/>
          </p:nvPr>
        </p:nvSpPr>
        <p:spPr/>
        <p:txBody>
          <a:bodyPr/>
          <a:lstStyle>
            <a:lvl1pPr>
              <a:defRPr/>
            </a:lvl1pPr>
          </a:lstStyle>
          <a:p>
            <a:pPr>
              <a:defRPr/>
            </a:pPr>
            <a:fld id="{3C8F3E98-8859-42C3-89D3-27D879A0A092}" type="slidenum">
              <a:rPr lang="ru-RU" altLang="ru-RU"/>
              <a:pPr>
                <a:defRPr/>
              </a:pPr>
              <a:t>‹#›</a:t>
            </a:fld>
            <a:endParaRPr lang="ru-RU" altLang="ru-RU"/>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anchor="t"/>
          <a:lstStyle>
            <a:lvl1pPr algn="r">
              <a:buNone/>
              <a:defRPr sz="4200" b="1" cap="all"/>
            </a:lvl1pPr>
            <a:extLst/>
          </a:lstStyle>
          <a:p>
            <a:r>
              <a:rPr lang="ru-RU" smtClean="0"/>
              <a:t>Образец заголовка</a:t>
            </a:r>
            <a:endParaRPr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4" name="Дата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endParaRPr lang="ru-RU" altLang="ru-RU"/>
          </a:p>
        </p:txBody>
      </p:sp>
      <p:sp>
        <p:nvSpPr>
          <p:cNvPr id="5" name="Нижний колонтитул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ru-RU" altLang="ru-RU"/>
          </a:p>
        </p:txBody>
      </p:sp>
      <p:sp>
        <p:nvSpPr>
          <p:cNvPr id="6" name="Номер слайда 5"/>
          <p:cNvSpPr>
            <a:spLocks noGrp="1"/>
          </p:cNvSpPr>
          <p:nvPr>
            <p:ph type="sldNum" sz="quarter" idx="12"/>
          </p:nvPr>
        </p:nvSpPr>
        <p:spPr>
          <a:xfrm>
            <a:off x="6734175" y="6554788"/>
            <a:ext cx="587375" cy="228600"/>
          </a:xfrm>
        </p:spPr>
        <p:txBody>
          <a:bodyPr/>
          <a:lstStyle>
            <a:lvl1pPr>
              <a:defRPr/>
            </a:lvl1pPr>
            <a:extLst/>
          </a:lstStyle>
          <a:p>
            <a:pPr>
              <a:defRPr/>
            </a:pPr>
            <a:fld id="{A257DF42-9B7D-443C-AF2C-B6E65E3234A4}" type="slidenum">
              <a:rPr lang="ru-RU" altLang="ru-RU"/>
              <a:pPr>
                <a:defRPr/>
              </a:pPr>
              <a:t>‹#›</a:t>
            </a:fld>
            <a:endParaRPr lang="ru-RU" altLang="ru-RU"/>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lang="ru-RU" smtClean="0"/>
              <a:t>Образец заголовка</a:t>
            </a:r>
            <a:endParaRPr lang="en-US"/>
          </a:p>
        </p:txBody>
      </p:sp>
      <p:sp>
        <p:nvSpPr>
          <p:cNvPr id="3" name="Объект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endParaRPr lang="ru-RU" alt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ltLang="ru-RU"/>
          </a:p>
        </p:txBody>
      </p:sp>
      <p:sp>
        <p:nvSpPr>
          <p:cNvPr id="7" name="Номер слайда 15"/>
          <p:cNvSpPr>
            <a:spLocks noGrp="1"/>
          </p:cNvSpPr>
          <p:nvPr>
            <p:ph type="sldNum" sz="quarter" idx="12"/>
          </p:nvPr>
        </p:nvSpPr>
        <p:spPr/>
        <p:txBody>
          <a:bodyPr/>
          <a:lstStyle>
            <a:lvl1pPr>
              <a:defRPr/>
            </a:lvl1pPr>
          </a:lstStyle>
          <a:p>
            <a:pPr>
              <a:defRPr/>
            </a:pPr>
            <a:fld id="{09029D98-6808-4926-A05A-D16B8917CDE1}" type="slidenum">
              <a:rPr lang="ru-RU" altLang="ru-RU"/>
              <a:pPr>
                <a:defRPr/>
              </a:pPr>
              <a:t>‹#›</a:t>
            </a:fld>
            <a:endParaRPr lang="ru-RU" altLang="ru-RU"/>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6"/>
          <p:cNvSpPr>
            <a:spLocks noGrp="1"/>
          </p:cNvSpPr>
          <p:nvPr>
            <p:ph type="dt" sz="half" idx="10"/>
          </p:nvPr>
        </p:nvSpPr>
        <p:spPr/>
        <p:txBody>
          <a:bodyPr/>
          <a:lstStyle>
            <a:lvl1pPr>
              <a:defRPr/>
            </a:lvl1pPr>
          </a:lstStyle>
          <a:p>
            <a:pPr>
              <a:defRPr/>
            </a:pPr>
            <a:endParaRPr lang="ru-RU" altLang="ru-RU"/>
          </a:p>
        </p:txBody>
      </p:sp>
      <p:sp>
        <p:nvSpPr>
          <p:cNvPr id="8" name="Нижний колонтитул 3"/>
          <p:cNvSpPr>
            <a:spLocks noGrp="1"/>
          </p:cNvSpPr>
          <p:nvPr>
            <p:ph type="ftr" sz="quarter" idx="11"/>
          </p:nvPr>
        </p:nvSpPr>
        <p:spPr/>
        <p:txBody>
          <a:bodyPr/>
          <a:lstStyle>
            <a:lvl1pPr>
              <a:defRPr/>
            </a:lvl1pPr>
          </a:lstStyle>
          <a:p>
            <a:pPr>
              <a:defRPr/>
            </a:pPr>
            <a:endParaRPr lang="ru-RU" altLang="ru-RU"/>
          </a:p>
        </p:txBody>
      </p:sp>
      <p:sp>
        <p:nvSpPr>
          <p:cNvPr id="9" name="Номер слайда 15"/>
          <p:cNvSpPr>
            <a:spLocks noGrp="1"/>
          </p:cNvSpPr>
          <p:nvPr>
            <p:ph type="sldNum" sz="quarter" idx="12"/>
          </p:nvPr>
        </p:nvSpPr>
        <p:spPr/>
        <p:txBody>
          <a:bodyPr/>
          <a:lstStyle>
            <a:lvl1pPr>
              <a:defRPr/>
            </a:lvl1pPr>
          </a:lstStyle>
          <a:p>
            <a:pPr>
              <a:defRPr/>
            </a:pPr>
            <a:fld id="{21F379EF-28F9-4A62-B606-28662497C5A5}" type="slidenum">
              <a:rPr lang="ru-RU" altLang="ru-RU"/>
              <a:pPr>
                <a:defRPr/>
              </a:pPr>
              <a:t>‹#›</a:t>
            </a:fld>
            <a:endParaRPr lang="ru-RU" altLang="ru-RU"/>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lang="ru-RU" smtClean="0"/>
              <a:t>Образец заголовка</a:t>
            </a:r>
            <a:endParaRPr lang="en-US"/>
          </a:p>
        </p:txBody>
      </p:sp>
      <p:sp>
        <p:nvSpPr>
          <p:cNvPr id="3" name="Дата 26"/>
          <p:cNvSpPr>
            <a:spLocks noGrp="1"/>
          </p:cNvSpPr>
          <p:nvPr>
            <p:ph type="dt" sz="half" idx="10"/>
          </p:nvPr>
        </p:nvSpPr>
        <p:spPr/>
        <p:txBody>
          <a:bodyPr/>
          <a:lstStyle>
            <a:lvl1pPr>
              <a:defRPr/>
            </a:lvl1pPr>
          </a:lstStyle>
          <a:p>
            <a:pPr>
              <a:defRPr/>
            </a:pPr>
            <a:endParaRPr lang="ru-RU" alt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ltLang="ru-RU"/>
          </a:p>
        </p:txBody>
      </p:sp>
      <p:sp>
        <p:nvSpPr>
          <p:cNvPr id="5" name="Номер слайда 15"/>
          <p:cNvSpPr>
            <a:spLocks noGrp="1"/>
          </p:cNvSpPr>
          <p:nvPr>
            <p:ph type="sldNum" sz="quarter" idx="12"/>
          </p:nvPr>
        </p:nvSpPr>
        <p:spPr/>
        <p:txBody>
          <a:bodyPr/>
          <a:lstStyle>
            <a:lvl1pPr>
              <a:defRPr/>
            </a:lvl1pPr>
          </a:lstStyle>
          <a:p>
            <a:pPr>
              <a:defRPr/>
            </a:pPr>
            <a:fld id="{99C40381-5E28-4AF0-945F-A99B02CB7CE7}" type="slidenum">
              <a:rPr lang="ru-RU" altLang="ru-RU"/>
              <a:pPr>
                <a:defRPr/>
              </a:pPr>
              <a:t>‹#›</a:t>
            </a:fld>
            <a:endParaRPr lang="ru-RU" altLang="ru-RU"/>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6"/>
          <p:cNvSpPr>
            <a:spLocks noGrp="1"/>
          </p:cNvSpPr>
          <p:nvPr>
            <p:ph type="dt" sz="half" idx="10"/>
          </p:nvPr>
        </p:nvSpPr>
        <p:spPr/>
        <p:txBody>
          <a:bodyPr/>
          <a:lstStyle>
            <a:lvl1pPr>
              <a:defRPr/>
            </a:lvl1pPr>
          </a:lstStyle>
          <a:p>
            <a:pPr>
              <a:defRPr/>
            </a:pPr>
            <a:endParaRPr lang="ru-RU" altLang="ru-RU"/>
          </a:p>
        </p:txBody>
      </p:sp>
      <p:sp>
        <p:nvSpPr>
          <p:cNvPr id="3" name="Нижний колонтитул 3"/>
          <p:cNvSpPr>
            <a:spLocks noGrp="1"/>
          </p:cNvSpPr>
          <p:nvPr>
            <p:ph type="ftr" sz="quarter" idx="11"/>
          </p:nvPr>
        </p:nvSpPr>
        <p:spPr/>
        <p:txBody>
          <a:bodyPr/>
          <a:lstStyle>
            <a:lvl1pPr>
              <a:defRPr/>
            </a:lvl1pPr>
          </a:lstStyle>
          <a:p>
            <a:pPr>
              <a:defRPr/>
            </a:pPr>
            <a:endParaRPr lang="ru-RU" altLang="ru-RU"/>
          </a:p>
        </p:txBody>
      </p:sp>
      <p:sp>
        <p:nvSpPr>
          <p:cNvPr id="4" name="Номер слайда 15"/>
          <p:cNvSpPr>
            <a:spLocks noGrp="1"/>
          </p:cNvSpPr>
          <p:nvPr>
            <p:ph type="sldNum" sz="quarter" idx="12"/>
          </p:nvPr>
        </p:nvSpPr>
        <p:spPr/>
        <p:txBody>
          <a:bodyPr/>
          <a:lstStyle>
            <a:lvl1pPr>
              <a:defRPr/>
            </a:lvl1pPr>
          </a:lstStyle>
          <a:p>
            <a:pPr>
              <a:defRPr/>
            </a:pPr>
            <a:fld id="{1A2D9BAA-E332-48C6-89A4-C45D1A5FB83B}" type="slidenum">
              <a:rPr lang="ru-RU" altLang="ru-RU"/>
              <a:pPr>
                <a:defRPr/>
              </a:pPr>
              <a:t>‹#›</a:t>
            </a:fld>
            <a:endParaRPr lang="ru-RU" altLang="ru-RU"/>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u-RU" smtClean="0"/>
              <a:t>Образец заголовка</a:t>
            </a:r>
            <a:endParaRPr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endParaRPr lang="ru-RU" alt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ltLang="ru-RU"/>
          </a:p>
        </p:txBody>
      </p:sp>
      <p:sp>
        <p:nvSpPr>
          <p:cNvPr id="7" name="Номер слайда 15"/>
          <p:cNvSpPr>
            <a:spLocks noGrp="1"/>
          </p:cNvSpPr>
          <p:nvPr>
            <p:ph type="sldNum" sz="quarter" idx="12"/>
          </p:nvPr>
        </p:nvSpPr>
        <p:spPr/>
        <p:txBody>
          <a:bodyPr/>
          <a:lstStyle>
            <a:lvl1pPr>
              <a:defRPr/>
            </a:lvl1pPr>
          </a:lstStyle>
          <a:p>
            <a:pPr>
              <a:defRPr/>
            </a:pPr>
            <a:fld id="{B7870C14-8411-4877-A759-E8DBF77F133F}" type="slidenum">
              <a:rPr lang="ru-RU" altLang="ru-RU"/>
              <a:pPr>
                <a:defRPr/>
              </a:pPr>
              <a:t>‹#›</a:t>
            </a:fld>
            <a:endParaRPr lang="ru-RU" altLang="ru-RU"/>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Прямоугольник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Заголовок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u-RU" smtClean="0"/>
              <a:t>Образец заголовка</a:t>
            </a:r>
            <a:endParaRPr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endParaRPr lang="ru-RU" alt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ltLang="ru-RU"/>
          </a:p>
        </p:txBody>
      </p:sp>
      <p:sp>
        <p:nvSpPr>
          <p:cNvPr id="9" name="Номер слайда 6"/>
          <p:cNvSpPr>
            <a:spLocks noGrp="1"/>
          </p:cNvSpPr>
          <p:nvPr>
            <p:ph type="sldNum" sz="quarter" idx="12"/>
          </p:nvPr>
        </p:nvSpPr>
        <p:spPr/>
        <p:txBody>
          <a:bodyPr/>
          <a:lstStyle>
            <a:lvl1pPr>
              <a:defRPr/>
            </a:lvl1pPr>
            <a:extLst/>
          </a:lstStyle>
          <a:p>
            <a:pPr>
              <a:defRPr/>
            </a:pPr>
            <a:fld id="{3BF831F8-B722-49D6-8312-2E31A349BE51}" type="slidenum">
              <a:rPr lang="ru-RU" altLang="ru-RU"/>
              <a:pPr>
                <a:defRPr/>
              </a:pPr>
              <a:t>‹#›</a:t>
            </a:fld>
            <a:endParaRPr lang="ru-RU" altLang="ru-RU"/>
          </a:p>
        </p:txBody>
      </p:sp>
    </p:spTree>
  </p:cSld>
  <p:clrMapOvr>
    <a:overrideClrMapping bg1="dk1" tx1="lt1" bg2="dk2" tx2="lt2" accent1="accent1" accent2="accent2" accent3="accent3" accent4="accent4" accent5="accent5" accent6="accent6" hlink="hlink" folHlink="folHlink"/>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lumMod val="0"/>
                <a:lumOff val="100000"/>
                <a:alpha val="69000"/>
              </a:srgbClr>
            </a:gs>
            <a:gs pos="17999">
              <a:srgbClr val="99CCFF"/>
            </a:gs>
            <a:gs pos="36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Заголовок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p>
            <a:r>
              <a:rPr lang="ru-RU" smtClean="0"/>
              <a:t>Образец заголовка</a:t>
            </a:r>
            <a:endParaRPr lang="en-US"/>
          </a:p>
        </p:txBody>
      </p:sp>
      <p:sp>
        <p:nvSpPr>
          <p:cNvPr id="1030" name="Текст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7" name="Дата 26"/>
          <p:cNvSpPr>
            <a:spLocks noGrp="1"/>
          </p:cNvSpPr>
          <p:nvPr>
            <p:ph type="dt" sz="half" idx="2"/>
          </p:nvPr>
        </p:nvSpPr>
        <p:spPr>
          <a:xfrm>
            <a:off x="4246563" y="6557963"/>
            <a:ext cx="2001837" cy="227012"/>
          </a:xfrm>
          <a:prstGeom prst="rect">
            <a:avLst/>
          </a:prstGeom>
        </p:spPr>
        <p:txBody>
          <a:bodyPr vert="horz" tIns="0" bIns="0" anchor="b"/>
          <a:lstStyle>
            <a:lvl1pPr algn="l" eaLnBrk="1" latinLnBrk="0" hangingPunct="1">
              <a:defRPr kumimoji="0" sz="1000">
                <a:solidFill>
                  <a:schemeClr val="tx2"/>
                </a:solidFill>
                <a:latin typeface="Arial" panose="020B0604020202020204" pitchFamily="34" charset="0"/>
                <a:cs typeface="Arial" panose="020B0604020202020204" pitchFamily="34" charset="0"/>
              </a:defRPr>
            </a:lvl1pPr>
            <a:extLst/>
          </a:lstStyle>
          <a:p>
            <a:pPr>
              <a:defRPr/>
            </a:pPr>
            <a:endParaRPr lang="ru-RU" altLang="ru-RU"/>
          </a:p>
        </p:txBody>
      </p:sp>
      <p:sp>
        <p:nvSpPr>
          <p:cNvPr id="4" name="Нижний колонтитул 3"/>
          <p:cNvSpPr>
            <a:spLocks noGrp="1"/>
          </p:cNvSpPr>
          <p:nvPr>
            <p:ph type="ftr" sz="quarter" idx="3"/>
          </p:nvPr>
        </p:nvSpPr>
        <p:spPr>
          <a:xfrm>
            <a:off x="457200" y="6557963"/>
            <a:ext cx="3657600" cy="228600"/>
          </a:xfrm>
          <a:prstGeom prst="rect">
            <a:avLst/>
          </a:prstGeom>
        </p:spPr>
        <p:txBody>
          <a:bodyPr vert="horz" tIns="0" bIns="0" anchor="b"/>
          <a:lstStyle>
            <a:lvl1pPr algn="r" eaLnBrk="1" latinLnBrk="0" hangingPunct="1">
              <a:defRPr kumimoji="0" sz="1000">
                <a:solidFill>
                  <a:schemeClr val="tx2"/>
                </a:solidFill>
                <a:latin typeface="Arial" panose="020B0604020202020204" pitchFamily="34" charset="0"/>
                <a:cs typeface="Arial" panose="020B0604020202020204" pitchFamily="34" charset="0"/>
              </a:defRPr>
            </a:lvl1pPr>
            <a:extLst/>
          </a:lstStyle>
          <a:p>
            <a:pPr>
              <a:defRPr/>
            </a:pPr>
            <a:endParaRPr lang="ru-RU" altLang="ru-RU"/>
          </a:p>
        </p:txBody>
      </p:sp>
      <p:sp>
        <p:nvSpPr>
          <p:cNvPr id="16" name="Номер слайда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latinLnBrk="0" hangingPunct="1">
              <a:defRPr kumimoji="0" sz="1100">
                <a:solidFill>
                  <a:schemeClr val="tx2"/>
                </a:solidFill>
                <a:latin typeface="Arial" panose="020B0604020202020204" pitchFamily="34" charset="0"/>
                <a:cs typeface="Arial" panose="020B0604020202020204" pitchFamily="34" charset="0"/>
              </a:defRPr>
            </a:lvl1pPr>
            <a:extLst/>
          </a:lstStyle>
          <a:p>
            <a:pPr>
              <a:defRPr/>
            </a:pPr>
            <a:fld id="{507492EE-8BE0-4D78-8AC3-6C50D38F0434}"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4080" r:id="rId1"/>
    <p:sldLayoutId id="2147484079" r:id="rId2"/>
    <p:sldLayoutId id="2147484081" r:id="rId3"/>
    <p:sldLayoutId id="2147484078" r:id="rId4"/>
    <p:sldLayoutId id="2147484077" r:id="rId5"/>
    <p:sldLayoutId id="2147484076" r:id="rId6"/>
    <p:sldLayoutId id="2147484075" r:id="rId7"/>
    <p:sldLayoutId id="2147484074" r:id="rId8"/>
    <p:sldLayoutId id="2147484082" r:id="rId9"/>
    <p:sldLayoutId id="2147484073" r:id="rId10"/>
    <p:sldLayoutId id="2147484083" r:id="rId11"/>
  </p:sldLayoutIdLst>
  <p:transition spd="slow">
    <p:fade/>
  </p:transition>
  <p:timing>
    <p:tnLst>
      <p:par>
        <p:cTn id="1" dur="indefinite" restart="never" nodeType="tmRoot"/>
      </p:par>
    </p:tnLst>
  </p:timing>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arget="../media/image25.jpeg" Type="http://schemas.openxmlformats.org/officeDocument/2006/relationships/image"/><Relationship Id="rId2" Target="../media/image24.jpeg" Type="http://schemas.openxmlformats.org/officeDocument/2006/relationships/image"/><Relationship Id="rId1" Target="../slideLayouts/slideLayout4.xml" Type="http://schemas.openxmlformats.org/officeDocument/2006/relationships/slideLayout"/><Relationship Id="rId4" Target="../media/image26.jpeg" Type="http://schemas.openxmlformats.org/officeDocument/2006/relationships/image"/></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4.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3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4.xml"/><Relationship Id="rId4" Type="http://schemas.openxmlformats.org/officeDocument/2006/relationships/image" Target="../media/image42.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36.xml.rels><?xml version="1.0" encoding="UTF-8" standalone="yes" ?><Relationships xmlns="http://schemas.openxmlformats.org/package/2006/relationships"><Relationship Id="rId3" Target="../media/image47.jpeg" Type="http://schemas.openxmlformats.org/officeDocument/2006/relationships/image"/><Relationship Id="rId2" Target="../media/image46.png" Type="http://schemas.openxmlformats.org/officeDocument/2006/relationships/image"/><Relationship Id="rId1" Target="../slideLayouts/slideLayout4.xml" Type="http://schemas.openxmlformats.org/officeDocument/2006/relationships/slideLayout"/><Relationship Id="rId4" Target="../media/image48.jpeg" Type="http://schemas.openxmlformats.org/officeDocument/2006/relationships/image"/></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4.xml"/><Relationship Id="rId4" Type="http://schemas.openxmlformats.org/officeDocument/2006/relationships/image" Target="../media/image51.jpeg"/></Relationships>
</file>

<file path=ppt/slides/_rels/slide3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4.xml"/><Relationship Id="rId4" Type="http://schemas.openxmlformats.org/officeDocument/2006/relationships/image" Target="../media/image55.jpeg"/></Relationships>
</file>

<file path=ppt/slides/_rels/slide4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4.xml"/><Relationship Id="rId4" Type="http://schemas.openxmlformats.org/officeDocument/2006/relationships/image" Target="../media/image62.jpeg"/></Relationships>
</file>

<file path=ppt/slides/_rels/slide4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4.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s>
</file>

<file path=ppt/slides/_rels/slide4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4.xml"/><Relationship Id="rId5" Type="http://schemas.openxmlformats.org/officeDocument/2006/relationships/image" Target="../media/image73.jpeg"/><Relationship Id="rId4" Type="http://schemas.openxmlformats.org/officeDocument/2006/relationships/image" Target="../media/image72.jpeg"/></Relationships>
</file>

<file path=ppt/slides/_rels/slide47.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arget="../media/image77.jpeg" Type="http://schemas.openxmlformats.org/officeDocument/2006/relationships/image"/><Relationship Id="rId2" Target="../media/image76.jpeg" Type="http://schemas.openxmlformats.org/officeDocument/2006/relationships/image"/><Relationship Id="rId1" Target="../slideLayouts/slideLayout4.xml" Type="http://schemas.openxmlformats.org/officeDocument/2006/relationships/slideLayout"/><Relationship Id="rId4" Target="../media/image78.jpeg" Type="http://schemas.openxmlformats.org/officeDocument/2006/relationships/image"/></Relationships>
</file>

<file path=ppt/slides/_rels/slide49.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4.xml"/><Relationship Id="rId4" Type="http://schemas.openxmlformats.org/officeDocument/2006/relationships/image" Target="../media/image82.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idx="4294967295"/>
          </p:nvPr>
        </p:nvSpPr>
        <p:spPr bwMode="auto">
          <a:xfrm>
            <a:off x="3048000" y="457200"/>
            <a:ext cx="6096000" cy="1143000"/>
          </a:xfrm>
          <a:noFill/>
        </p:spPr>
        <p:txBody>
          <a:bodyPr wrap="square" numCol="1" compatLnSpc="1">
            <a:prstTxWarp prst="textNoShape">
              <a:avLst/>
            </a:prstTxWarp>
            <a:normAutofit fontScale="90000"/>
          </a:bodyPr>
          <a:lstStyle/>
          <a:p>
            <a:pPr algn="ctr" eaLnBrk="1" hangingPunct="1"/>
            <a:r>
              <a:rPr lang="ru-RU" sz="2000" cap="none" smtClean="0">
                <a:ln>
                  <a:noFill/>
                </a:ln>
                <a:solidFill>
                  <a:schemeClr val="hlink"/>
                </a:solidFill>
              </a:rPr>
              <a:t>Районная научно-практическая конференция</a:t>
            </a:r>
            <a:br>
              <a:rPr lang="ru-RU" sz="2000" cap="none" smtClean="0">
                <a:ln>
                  <a:noFill/>
                </a:ln>
                <a:solidFill>
                  <a:schemeClr val="hlink"/>
                </a:solidFill>
              </a:rPr>
            </a:br>
            <a:r>
              <a:rPr lang="ru-RU" sz="2000" cap="none" smtClean="0">
                <a:ln>
                  <a:noFill/>
                </a:ln>
                <a:solidFill>
                  <a:schemeClr val="hlink"/>
                </a:solidFill>
              </a:rPr>
              <a:t>«Молодежь и наука»</a:t>
            </a:r>
            <a:br>
              <a:rPr lang="ru-RU" sz="2000" cap="none" smtClean="0">
                <a:ln>
                  <a:noFill/>
                </a:ln>
                <a:solidFill>
                  <a:schemeClr val="hlink"/>
                </a:solidFill>
              </a:rPr>
            </a:br>
            <a:r>
              <a:rPr lang="ru-RU" sz="2000" cap="none" smtClean="0">
                <a:ln>
                  <a:noFill/>
                </a:ln>
                <a:solidFill>
                  <a:schemeClr val="hlink"/>
                </a:solidFill>
              </a:rPr>
              <a:t>Социально-гуманитарное направление</a:t>
            </a:r>
            <a:br>
              <a:rPr lang="ru-RU" sz="2000" cap="none" smtClean="0">
                <a:ln>
                  <a:noFill/>
                </a:ln>
                <a:solidFill>
                  <a:schemeClr val="hlink"/>
                </a:solidFill>
              </a:rPr>
            </a:br>
            <a:r>
              <a:rPr lang="ru-RU" sz="2000" cap="none" smtClean="0">
                <a:ln>
                  <a:noFill/>
                </a:ln>
                <a:solidFill>
                  <a:schemeClr val="hlink"/>
                </a:solidFill>
              </a:rPr>
              <a:t>Историческое краеведение</a:t>
            </a:r>
            <a:r>
              <a:rPr lang="ru-RU" sz="3400" cap="none" smtClean="0">
                <a:ln>
                  <a:noFill/>
                </a:ln>
                <a:solidFill>
                  <a:schemeClr val="tx1"/>
                </a:solidFill>
              </a:rPr>
              <a:t> </a:t>
            </a:r>
          </a:p>
        </p:txBody>
      </p:sp>
      <p:sp>
        <p:nvSpPr>
          <p:cNvPr id="14338" name="Rectangle 3"/>
          <p:cNvSpPr>
            <a:spLocks noGrp="1"/>
          </p:cNvSpPr>
          <p:nvPr>
            <p:ph type="body" idx="4294967295"/>
          </p:nvPr>
        </p:nvSpPr>
        <p:spPr>
          <a:xfrm>
            <a:off x="3048000" y="2011363"/>
            <a:ext cx="5791200" cy="4846637"/>
          </a:xfrm>
        </p:spPr>
        <p:txBody>
          <a:bodyPr/>
          <a:lstStyle/>
          <a:p>
            <a:pPr algn="ctr" eaLnBrk="1" hangingPunct="1">
              <a:buFont typeface="Wingdings 2" pitchFamily="18" charset="2"/>
              <a:buNone/>
            </a:pPr>
            <a:endParaRPr lang="ru-RU" sz="3600" b="1" smtClean="0">
              <a:solidFill>
                <a:schemeClr val="hlink"/>
              </a:solidFill>
            </a:endParaRPr>
          </a:p>
          <a:p>
            <a:pPr algn="ctr" eaLnBrk="1" hangingPunct="1">
              <a:buFont typeface="Wingdings 2" pitchFamily="18" charset="2"/>
              <a:buNone/>
            </a:pPr>
            <a:r>
              <a:rPr lang="ru-RU" sz="3600" b="1" smtClean="0">
                <a:solidFill>
                  <a:schemeClr val="hlink"/>
                </a:solidFill>
              </a:rPr>
              <a:t>80 лет истории Нижнеингашской средней школы № 1.</a:t>
            </a:r>
          </a:p>
          <a:p>
            <a:pPr algn="ctr" eaLnBrk="1" hangingPunct="1"/>
            <a:r>
              <a:rPr lang="ru-RU" sz="3600" b="1" smtClean="0">
                <a:solidFill>
                  <a:schemeClr val="hlink"/>
                </a:solidFill>
              </a:rPr>
              <a:t>Традиции</a:t>
            </a:r>
            <a:r>
              <a:rPr lang="ru-RU" sz="3600" smtClean="0">
                <a:solidFill>
                  <a:schemeClr val="hlink"/>
                </a:solidFill>
              </a:rPr>
              <a:t> </a:t>
            </a:r>
          </a:p>
          <a:p>
            <a:pPr algn="ctr" eaLnBrk="1" hangingPunct="1">
              <a:buFont typeface="Wingdings 2" pitchFamily="18" charset="2"/>
              <a:buNone/>
            </a:pPr>
            <a:endParaRPr lang="ru-RU" sz="1600" smtClean="0">
              <a:solidFill>
                <a:schemeClr val="hlink"/>
              </a:solidFill>
            </a:endParaRPr>
          </a:p>
          <a:p>
            <a:pPr algn="ctr" eaLnBrk="1" hangingPunct="1">
              <a:buFont typeface="Wingdings 2" pitchFamily="18" charset="2"/>
              <a:buNone/>
            </a:pPr>
            <a:r>
              <a:rPr lang="ru-RU" sz="1600" smtClean="0">
                <a:solidFill>
                  <a:schemeClr val="hlink"/>
                </a:solidFill>
              </a:rPr>
              <a:t>Исследовательская работа</a:t>
            </a:r>
          </a:p>
          <a:p>
            <a:pPr algn="ctr" eaLnBrk="1" hangingPunct="1">
              <a:buFont typeface="Wingdings 2" pitchFamily="18" charset="2"/>
              <a:buNone/>
            </a:pPr>
            <a:r>
              <a:rPr lang="ru-RU" sz="1600" smtClean="0">
                <a:solidFill>
                  <a:schemeClr val="hlink"/>
                </a:solidFill>
              </a:rPr>
              <a:t>2018 год</a:t>
            </a: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4"/>
          <p:cNvSpPr>
            <a:spLocks noGrp="1"/>
          </p:cNvSpPr>
          <p:nvPr>
            <p:ph type="title"/>
          </p:nvPr>
        </p:nvSpPr>
        <p:spPr bwMode="auto">
          <a:xfrm>
            <a:off x="533400" y="320675"/>
            <a:ext cx="7162800" cy="1050925"/>
          </a:xfrm>
        </p:spPr>
        <p:txBody>
          <a:bodyPr wrap="square" numCol="1" compatLnSpc="1">
            <a:prstTxWarp prst="textNoShape">
              <a:avLst/>
            </a:prstTxWarp>
          </a:bodyPr>
          <a:lstStyle/>
          <a:p>
            <a:pPr eaLnBrk="1" hangingPunct="1"/>
            <a:r>
              <a:rPr lang="ru-RU" sz="2400" cap="none" smtClean="0">
                <a:ln>
                  <a:noFill/>
                </a:ln>
                <a:solidFill>
                  <a:schemeClr val="tx1"/>
                </a:solidFill>
              </a:rPr>
              <a:t>Анализу подлежали 2 последних вопроса:</a:t>
            </a:r>
            <a:r>
              <a:rPr lang="ru-RU" sz="3400" cap="none" smtClean="0">
                <a:ln>
                  <a:noFill/>
                </a:ln>
                <a:solidFill>
                  <a:schemeClr val="tx1"/>
                </a:solidFill>
              </a:rPr>
              <a:t/>
            </a:r>
            <a:br>
              <a:rPr lang="ru-RU" sz="3400" cap="none" smtClean="0">
                <a:ln>
                  <a:noFill/>
                </a:ln>
                <a:solidFill>
                  <a:schemeClr val="tx1"/>
                </a:solidFill>
              </a:rPr>
            </a:br>
            <a:endParaRPr lang="ru-RU" sz="3400" cap="none" smtClean="0">
              <a:ln>
                <a:noFill/>
              </a:ln>
              <a:solidFill>
                <a:schemeClr val="tx1"/>
              </a:solidFill>
            </a:endParaRPr>
          </a:p>
        </p:txBody>
      </p:sp>
      <p:graphicFrame>
        <p:nvGraphicFramePr>
          <p:cNvPr id="73788" name="Group 60"/>
          <p:cNvGraphicFramePr>
            <a:graphicFrameLocks noGrp="1"/>
          </p:cNvGraphicFramePr>
          <p:nvPr>
            <p:ph idx="1"/>
          </p:nvPr>
        </p:nvGraphicFramePr>
        <p:xfrm>
          <a:off x="457200" y="1609725"/>
          <a:ext cx="7239000" cy="4960938"/>
        </p:xfrm>
        <a:graphic>
          <a:graphicData uri="http://schemas.openxmlformats.org/drawingml/2006/table">
            <a:tbl>
              <a:tblPr/>
              <a:tblGrid>
                <a:gridCol w="9144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276600">
                  <a:extLst>
                    <a:ext uri="{9D8B030D-6E8A-4147-A177-3AD203B41FA5}">
                      <a16:colId xmlns:a16="http://schemas.microsoft.com/office/drawing/2014/main" val="20002"/>
                    </a:ext>
                  </a:extLst>
                </a:gridCol>
              </a:tblGrid>
              <a:tr h="523875">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endParaRPr kumimoji="0" lang="ru-RU" sz="1600" b="0" i="0" u="none" strike="noStrike" cap="none" normalizeH="0" baseline="0" smtClean="0">
                        <a:ln>
                          <a:noFill/>
                        </a:ln>
                        <a:solidFill>
                          <a:schemeClr val="tx1"/>
                        </a:solidFill>
                        <a:effectLst/>
                        <a:latin typeface="Trebuchet MS"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200" b="0" i="0" u="none" strike="noStrike" cap="none" normalizeH="0" baseline="0" smtClean="0">
                          <a:ln>
                            <a:noFill/>
                          </a:ln>
                          <a:solidFill>
                            <a:schemeClr val="tx1"/>
                          </a:solidFill>
                          <a:effectLst/>
                          <a:latin typeface="Trebuchet MS" pitchFamily="34" charset="0"/>
                        </a:rPr>
                        <a:t>Любимые внеклассные мероприятия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200" b="0" i="0" u="none" strike="noStrike" cap="none" normalizeH="0" baseline="0" smtClean="0">
                          <a:ln>
                            <a:noFill/>
                          </a:ln>
                          <a:solidFill>
                            <a:schemeClr val="tx1"/>
                          </a:solidFill>
                          <a:effectLst/>
                          <a:latin typeface="Trebuchet MS" pitchFamily="34" charset="0"/>
                        </a:rPr>
                        <a:t>Школьные традиции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8375">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600" b="0" i="0" u="none" strike="noStrike" cap="none" normalizeH="0" baseline="0" smtClean="0">
                          <a:ln>
                            <a:noFill/>
                          </a:ln>
                          <a:solidFill>
                            <a:schemeClr val="tx1"/>
                          </a:solidFill>
                          <a:effectLst/>
                          <a:latin typeface="Trebuchet MS" pitchFamily="34" charset="0"/>
                        </a:rPr>
                        <a:t>1960-е</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200" b="0" i="0" u="none" strike="noStrike" cap="none" normalizeH="0" baseline="0" smtClean="0">
                          <a:ln>
                            <a:noFill/>
                          </a:ln>
                          <a:solidFill>
                            <a:schemeClr val="tx1"/>
                          </a:solidFill>
                          <a:effectLst/>
                          <a:latin typeface="Trebuchet MS" pitchFamily="34" charset="0"/>
                        </a:rPr>
                        <a:t>Спортивные, вечера (1 раз в месяц), предметные вечера, катание на лыжах, праздник урожая, вечер революционной песни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200" b="0" i="0" u="none" strike="noStrike" cap="none" normalizeH="0" baseline="0" smtClean="0">
                          <a:ln>
                            <a:noFill/>
                          </a:ln>
                          <a:solidFill>
                            <a:schemeClr val="tx1"/>
                          </a:solidFill>
                          <a:effectLst/>
                          <a:latin typeface="Trebuchet MS" pitchFamily="34" charset="0"/>
                        </a:rPr>
                        <a:t>1 сентября, вечера встречи одноклассников, походы, уборка урожая, участие в митингах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69963">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600" b="0" i="0" u="none" strike="noStrike" cap="none" normalizeH="0" baseline="0" smtClean="0">
                          <a:ln>
                            <a:noFill/>
                          </a:ln>
                          <a:solidFill>
                            <a:schemeClr val="tx1"/>
                          </a:solidFill>
                          <a:effectLst/>
                          <a:latin typeface="Trebuchet MS" pitchFamily="34" charset="0"/>
                        </a:rPr>
                        <a:t>1970-е</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200" b="0" i="0" u="none" strike="noStrike" cap="none" normalizeH="0" baseline="0" smtClean="0">
                          <a:ln>
                            <a:noFill/>
                          </a:ln>
                          <a:solidFill>
                            <a:schemeClr val="tx1"/>
                          </a:solidFill>
                          <a:effectLst/>
                          <a:latin typeface="Trebuchet MS" pitchFamily="34" charset="0"/>
                        </a:rPr>
                        <a:t>«Зарница», спортивные соревнования, школьные вечера,  «А ну-ка, мальчики!», «А ну-ка, девочки!», праздник урожая, веселые старты, предметные недели</a:t>
                      </a:r>
                      <a:r>
                        <a:rPr kumimoji="0" lang="ru-RU" sz="2200" b="0" i="0" u="none" strike="noStrike" cap="none" normalizeH="0" baseline="0" smtClean="0">
                          <a:ln>
                            <a:noFill/>
                          </a:ln>
                          <a:solidFill>
                            <a:schemeClr val="tx1"/>
                          </a:solidFill>
                          <a:effectLst/>
                          <a:latin typeface="Trebuchet MS"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200" b="0" i="0" u="none" strike="noStrike" cap="none" normalizeH="0" baseline="0" smtClean="0">
                          <a:ln>
                            <a:noFill/>
                          </a:ln>
                          <a:solidFill>
                            <a:schemeClr val="tx1"/>
                          </a:solidFill>
                          <a:effectLst/>
                          <a:latin typeface="Trebuchet MS" pitchFamily="34" charset="0"/>
                        </a:rPr>
                        <a:t>1 сентября, соревнования между классами, пионерские сборы,  поездки по городам- героям, турпоходы, помощь колхозу, участие в митингах, день самоуправления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68375">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600" b="0" i="0" u="none" strike="noStrike" cap="none" normalizeH="0" baseline="0" smtClean="0">
                          <a:ln>
                            <a:noFill/>
                          </a:ln>
                          <a:solidFill>
                            <a:schemeClr val="tx1"/>
                          </a:solidFill>
                          <a:effectLst/>
                          <a:latin typeface="Trebuchet MS" pitchFamily="34" charset="0"/>
                        </a:rPr>
                        <a:t>1980-е</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200" b="0" i="0" u="none" strike="noStrike" cap="none" normalizeH="0" baseline="0" smtClean="0">
                          <a:ln>
                            <a:noFill/>
                          </a:ln>
                          <a:solidFill>
                            <a:schemeClr val="tx1"/>
                          </a:solidFill>
                          <a:effectLst/>
                          <a:latin typeface="Trebuchet MS" pitchFamily="34" charset="0"/>
                        </a:rPr>
                        <a:t>Предметные недели, осенний бал, новогодний вечер, ярмарки солидарности, «А ну-ка, парни!», «А ну-ка, девушки!», конкурс инсценированной песни, праздник песни и строя, веселые старты</a:t>
                      </a:r>
                      <a:r>
                        <a:rPr kumimoji="0" lang="ru-RU" sz="2200" b="0" i="0" u="none" strike="noStrike" cap="none" normalizeH="0" baseline="0" smtClean="0">
                          <a:ln>
                            <a:noFill/>
                          </a:ln>
                          <a:solidFill>
                            <a:schemeClr val="tx1"/>
                          </a:solidFill>
                          <a:effectLst/>
                          <a:latin typeface="Trebuchet MS"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200" b="0" i="0" u="none" strike="noStrike" cap="none" normalizeH="0" baseline="0" smtClean="0">
                          <a:ln>
                            <a:noFill/>
                          </a:ln>
                          <a:solidFill>
                            <a:schemeClr val="tx1"/>
                          </a:solidFill>
                          <a:effectLst/>
                          <a:latin typeface="Trebuchet MS" pitchFamily="34" charset="0"/>
                        </a:rPr>
                        <a:t>1 сентября, соревнования между классами, день самоуправления, поездки по городам-героям, последний звонок, пионерские сборы, турслет, походы, участие в митингах, помощь колхозу «Маяк»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69963">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600" b="0" i="0" u="none" strike="noStrike" cap="none" normalizeH="0" baseline="0" smtClean="0">
                          <a:ln>
                            <a:noFill/>
                          </a:ln>
                          <a:solidFill>
                            <a:schemeClr val="tx1"/>
                          </a:solidFill>
                          <a:effectLst/>
                          <a:latin typeface="Trebuchet MS" pitchFamily="34" charset="0"/>
                        </a:rPr>
                        <a:t>1990-е</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200" b="0" i="0" u="none" strike="noStrike" cap="none" normalizeH="0" baseline="0" smtClean="0">
                          <a:ln>
                            <a:noFill/>
                          </a:ln>
                          <a:solidFill>
                            <a:schemeClr val="tx1"/>
                          </a:solidFill>
                          <a:effectLst/>
                          <a:latin typeface="Trebuchet MS" pitchFamily="34" charset="0"/>
                        </a:rPr>
                        <a:t>Школьные вечера (1 раз в четверть), сбор макулатуры, спортивные соревнования, фестиваль танцев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tx2"/>
                        </a:buClr>
                        <a:buSzPct val="73000"/>
                        <a:buFont typeface="Wingdings 2" pitchFamily="18" charset="2"/>
                        <a:buNone/>
                        <a:tabLst/>
                      </a:pPr>
                      <a:r>
                        <a:rPr kumimoji="0" lang="ru-RU" sz="1200" b="0" i="0" u="none" strike="noStrike" cap="none" normalizeH="0" baseline="0" smtClean="0">
                          <a:ln>
                            <a:noFill/>
                          </a:ln>
                          <a:solidFill>
                            <a:schemeClr val="tx1"/>
                          </a:solidFill>
                          <a:effectLst/>
                          <a:latin typeface="Trebuchet MS" pitchFamily="34" charset="0"/>
                        </a:rPr>
                        <a:t>1 сентября, день самоуправления, походы, поездки на краевые мероприятия, последний звонок</a:t>
                      </a:r>
                      <a:r>
                        <a:rPr kumimoji="0" lang="ru-RU" sz="2200" b="0" i="0" u="none" strike="noStrike" cap="none" normalizeH="0" baseline="0" smtClean="0">
                          <a:ln>
                            <a:noFill/>
                          </a:ln>
                          <a:solidFill>
                            <a:schemeClr val="tx1"/>
                          </a:solidFill>
                          <a:effectLst/>
                          <a:latin typeface="Trebuchet MS"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320040"/>
            <a:ext cx="7239000" cy="1143000"/>
          </a:xfrm>
        </p:spPr>
        <p:txBody>
          <a:bodyPr>
            <a:normAutofit fontScale="90000"/>
          </a:bodyPr>
          <a:lstStyle/>
          <a:p>
            <a:pPr eaLnBrk="1" fontAlgn="auto" hangingPunct="1">
              <a:spcAft>
                <a:spcPts val="0"/>
              </a:spcAft>
              <a:defRPr/>
            </a:pPr>
            <a:r>
              <a:rPr lang="ru-RU" altLang="ru-RU" sz="4000" smtClean="0"/>
              <a:t>Из истории образования в Нижнеингашском районе</a:t>
            </a:r>
          </a:p>
        </p:txBody>
      </p:sp>
      <p:sp>
        <p:nvSpPr>
          <p:cNvPr id="24578" name="Rectangle 3"/>
          <p:cNvSpPr>
            <a:spLocks noGrp="1" noChangeArrowheads="1"/>
          </p:cNvSpPr>
          <p:nvPr>
            <p:ph idx="1"/>
          </p:nvPr>
        </p:nvSpPr>
        <p:spPr>
          <a:xfrm>
            <a:off x="457200" y="1600200"/>
            <a:ext cx="7696200" cy="4846638"/>
          </a:xfrm>
        </p:spPr>
        <p:txBody>
          <a:bodyPr/>
          <a:lstStyle/>
          <a:p>
            <a:pPr eaLnBrk="1" hangingPunct="1">
              <a:lnSpc>
                <a:spcPct val="90000"/>
              </a:lnSpc>
            </a:pPr>
            <a:r>
              <a:rPr lang="ru-RU" altLang="ru-RU" sz="2800" smtClean="0"/>
              <a:t>Первая  школа в нашем (в те времена) селе была открыта в 1916 году для 20 учеников. В 1920-1921  годах  количество учеников увеличилось до 40,  построена начальная школа с четырьмя классами. С введением обязательного семилетнего образования эта школа в 1934-1935 годах реорганизована в семилетнюю. </a:t>
            </a:r>
          </a:p>
          <a:p>
            <a:pPr eaLnBrk="1" hangingPunct="1">
              <a:lnSpc>
                <a:spcPct val="90000"/>
              </a:lnSpc>
            </a:pPr>
            <a:r>
              <a:rPr lang="ru-RU" altLang="ru-RU" sz="2800" smtClean="0"/>
              <a:t>В 1937 году вступила в строй школа № 1, первая средняя школа в Нижнеингашском районе </a:t>
            </a: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73075" y="307340"/>
            <a:ext cx="7239000" cy="1143000"/>
          </a:xfrm>
        </p:spPr>
        <p:txBody>
          <a:bodyPr/>
          <a:lstStyle/>
          <a:p>
            <a:pPr eaLnBrk="1" fontAlgn="auto" hangingPunct="1">
              <a:spcAft>
                <a:spcPts val="0"/>
              </a:spcAft>
              <a:defRPr/>
            </a:pPr>
            <a:r>
              <a:rPr lang="ru-RU" altLang="ru-RU" smtClean="0"/>
              <a:t>1930-е</a:t>
            </a:r>
          </a:p>
        </p:txBody>
      </p:sp>
      <p:sp>
        <p:nvSpPr>
          <p:cNvPr id="25602" name="Rectangle 3"/>
          <p:cNvSpPr>
            <a:spLocks noGrp="1" noChangeArrowheads="1"/>
          </p:cNvSpPr>
          <p:nvPr>
            <p:ph idx="1"/>
          </p:nvPr>
        </p:nvSpPr>
        <p:spPr/>
        <p:txBody>
          <a:bodyPr/>
          <a:lstStyle/>
          <a:p>
            <a:pPr eaLnBrk="1" hangingPunct="1">
              <a:lnSpc>
                <a:spcPct val="80000"/>
              </a:lnSpc>
            </a:pPr>
            <a:endParaRPr lang="ru-RU" altLang="ru-RU" sz="1800" smtClean="0"/>
          </a:p>
          <a:p>
            <a:pPr eaLnBrk="1" hangingPunct="1">
              <a:lnSpc>
                <a:spcPct val="80000"/>
              </a:lnSpc>
            </a:pPr>
            <a:r>
              <a:rPr lang="ru-RU" altLang="ru-RU" sz="2000" smtClean="0"/>
              <a:t>Из докладной РК ВКП(б): «В Ингаше при большом стечении жителей села и окрестных деревень проведено торжество по поводу начала занятий старшеклассников в новом здании школы в центре села».</a:t>
            </a:r>
          </a:p>
          <a:p>
            <a:pPr eaLnBrk="1" hangingPunct="1">
              <a:lnSpc>
                <a:spcPct val="80000"/>
              </a:lnSpc>
            </a:pPr>
            <a:r>
              <a:rPr lang="ru-RU" altLang="ru-RU" sz="2000" smtClean="0"/>
              <a:t>1 сентября 1937 году вступила в строй школа № 1 – гордость района. Директором назначена  Клавдия Макаровна Беликова. Это была первая средняя школа в Нижнеингашском районе, которая расположилась в новом двухэтажном здании, в центре Нижнего Ингаша. Строительство здания началось  в 1935 году, но последние строительные и отделочные работы были завершены в 1940 году </a:t>
            </a:r>
          </a:p>
          <a:p>
            <a:pPr eaLnBrk="1" hangingPunct="1">
              <a:lnSpc>
                <a:spcPct val="80000"/>
              </a:lnSpc>
            </a:pPr>
            <a:r>
              <a:rPr lang="ru-RU" altLang="ru-RU" sz="2000" smtClean="0"/>
              <a:t>Учениками школы были ребята из Соколовки, Кучеровки, Тинской, Решот, Павловки, Тугуши, Касьяново и других населенных пунктов района.</a:t>
            </a:r>
          </a:p>
          <a:p>
            <a:pPr eaLnBrk="1" hangingPunct="1">
              <a:lnSpc>
                <a:spcPct val="80000"/>
              </a:lnSpc>
            </a:pPr>
            <a:endParaRPr lang="ru-RU" altLang="ru-RU" sz="2000" smtClean="0"/>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fontAlgn="auto" hangingPunct="1">
              <a:spcAft>
                <a:spcPts val="0"/>
              </a:spcAft>
              <a:defRPr/>
            </a:pPr>
            <a:r>
              <a:rPr lang="ru-RU" altLang="ru-RU" smtClean="0"/>
              <a:t>1930-е</a:t>
            </a:r>
          </a:p>
        </p:txBody>
      </p:sp>
      <p:sp>
        <p:nvSpPr>
          <p:cNvPr id="8195" name="Rectangle 3"/>
          <p:cNvSpPr>
            <a:spLocks noGrp="1" noChangeArrowheads="1"/>
          </p:cNvSpPr>
          <p:nvPr>
            <p:ph sz="half" idx="1"/>
          </p:nvPr>
        </p:nvSpPr>
        <p:spPr>
          <a:xfrm>
            <a:off x="457200" y="1600200"/>
            <a:ext cx="3521075" cy="4525963"/>
          </a:xfrm>
        </p:spPr>
        <p:txBody>
          <a:bodyPr>
            <a:normAutofit fontScale="92500" lnSpcReduction="10000"/>
          </a:bodyPr>
          <a:lstStyle/>
          <a:p>
            <a:pPr marL="274320" indent="-274320" eaLnBrk="1" fontAlgn="auto" hangingPunct="1">
              <a:lnSpc>
                <a:spcPct val="80000"/>
              </a:lnSpc>
              <a:spcAft>
                <a:spcPts val="0"/>
              </a:spcAft>
              <a:buFont typeface="Wingdings 2"/>
              <a:buChar char=""/>
              <a:defRPr/>
            </a:pPr>
            <a:r>
              <a:rPr lang="ru-RU" altLang="ru-RU" sz="1800" smtClean="0"/>
              <a:t>В школе было более 10 классных комнат, спортзал, библиотека, кабинеты для руководителей школы, учительская и другие подсобные помещения. Отопление было печным, кабинеты и коридоры в темное время суток освещались керосиновыми лампами. Напротив входа, в отдельно стоящем здании, находилось подсобное помещение (склад и столярная мастерская). На территории имелся колодец, откуда брали воду для школьных нужд. Все постройки соединяли деревянные тротуары. Были своя конюшня  и дворик для прогулки лошадей. </a:t>
            </a:r>
          </a:p>
        </p:txBody>
      </p:sp>
      <p:pic>
        <p:nvPicPr>
          <p:cNvPr id="26627" name="Picture 5" descr="Изображение 041"/>
          <p:cNvPicPr>
            <a:picLocks noGrp="1" noChangeAspect="1" noChangeArrowheads="1"/>
          </p:cNvPicPr>
          <p:nvPr>
            <p:ph sz="half" idx="2"/>
          </p:nvPr>
        </p:nvPicPr>
        <p:blipFill>
          <a:blip r:embed="rId2"/>
          <a:srcRect/>
          <a:stretch>
            <a:fillRect/>
          </a:stretch>
        </p:blipFill>
        <p:spPr>
          <a:xfrm>
            <a:off x="4178300" y="2832100"/>
            <a:ext cx="3521075" cy="2062163"/>
          </a:xfrm>
        </p:spPr>
      </p:pic>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fontAlgn="auto" hangingPunct="1">
              <a:spcAft>
                <a:spcPts val="0"/>
              </a:spcAft>
              <a:defRPr/>
            </a:pPr>
            <a:r>
              <a:rPr lang="ru-RU" altLang="ru-RU" smtClean="0"/>
              <a:t>1940-е</a:t>
            </a:r>
          </a:p>
        </p:txBody>
      </p:sp>
      <p:sp>
        <p:nvSpPr>
          <p:cNvPr id="9219" name="Rectangle 3"/>
          <p:cNvSpPr>
            <a:spLocks noGrp="1" noChangeArrowheads="1"/>
          </p:cNvSpPr>
          <p:nvPr>
            <p:ph sz="half" idx="1"/>
          </p:nvPr>
        </p:nvSpPr>
        <p:spPr>
          <a:xfrm>
            <a:off x="457200" y="1600200"/>
            <a:ext cx="3521075" cy="4525963"/>
          </a:xfrm>
        </p:spPr>
        <p:txBody>
          <a:bodyPr>
            <a:normAutofit lnSpcReduction="10000"/>
          </a:bodyPr>
          <a:lstStyle/>
          <a:p>
            <a:pPr marL="274320" indent="-274320" eaLnBrk="1" fontAlgn="auto" hangingPunct="1">
              <a:lnSpc>
                <a:spcPct val="80000"/>
              </a:lnSpc>
              <a:spcAft>
                <a:spcPts val="0"/>
              </a:spcAft>
              <a:buFont typeface="Wingdings 2"/>
              <a:buChar char=""/>
              <a:defRPr/>
            </a:pPr>
            <a:r>
              <a:rPr lang="ru-RU" altLang="ru-RU" sz="2000" smtClean="0"/>
              <a:t>В 1940 году состоялся первый выпуск.</a:t>
            </a:r>
          </a:p>
          <a:p>
            <a:pPr marL="274320" indent="-274320" eaLnBrk="1" fontAlgn="auto" hangingPunct="1">
              <a:lnSpc>
                <a:spcPct val="80000"/>
              </a:lnSpc>
              <a:spcAft>
                <a:spcPts val="0"/>
              </a:spcAft>
              <a:buFont typeface="Wingdings 2"/>
              <a:buChar char=""/>
              <a:defRPr/>
            </a:pPr>
            <a:r>
              <a:rPr lang="ru-RU" altLang="ru-RU" sz="2000" smtClean="0"/>
              <a:t>В школе сохранилась переписка с выпускниками  Виктором Александровичем Батуро и Павлом Михайловичем Михайленко, а всего их было 10 человек: Щекутьев Николай, Тирикова Екатерина, Филиппенко Иван, Кулинич Ольга,Леонова Мария, Филько Леонид, Ракитянский Евгений, Машонский Владимир, Батуро Владимир, Хмель Петр, Дуров Александр</a:t>
            </a:r>
          </a:p>
          <a:p>
            <a:pPr marL="274320" indent="-274320" eaLnBrk="1" fontAlgn="auto" hangingPunct="1">
              <a:lnSpc>
                <a:spcPct val="80000"/>
              </a:lnSpc>
              <a:spcAft>
                <a:spcPts val="0"/>
              </a:spcAft>
              <a:buFont typeface="Wingdings 2"/>
              <a:buChar char=""/>
              <a:defRPr/>
            </a:pPr>
            <a:endParaRPr lang="ru-RU" altLang="ru-RU" sz="2000" smtClean="0"/>
          </a:p>
        </p:txBody>
      </p:sp>
      <p:pic>
        <p:nvPicPr>
          <p:cNvPr id="27651" name="Picture 6" descr="первый выпуск 1940"/>
          <p:cNvPicPr>
            <a:picLocks noGrp="1" noChangeAspect="1" noChangeArrowheads="1"/>
          </p:cNvPicPr>
          <p:nvPr>
            <p:ph sz="half" idx="2"/>
          </p:nvPr>
        </p:nvPicPr>
        <p:blipFill>
          <a:blip r:embed="rId2"/>
          <a:srcRect/>
          <a:stretch>
            <a:fillRect/>
          </a:stretch>
        </p:blipFill>
        <p:spPr>
          <a:xfrm>
            <a:off x="4191000" y="2590800"/>
            <a:ext cx="3521075" cy="2620963"/>
          </a:xfrm>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25475" y="311150"/>
            <a:ext cx="8229600" cy="1143000"/>
          </a:xfrm>
        </p:spPr>
        <p:txBody>
          <a:bodyPr/>
          <a:lstStyle/>
          <a:p>
            <a:pPr eaLnBrk="1" fontAlgn="auto" hangingPunct="1">
              <a:spcAft>
                <a:spcPts val="0"/>
              </a:spcAft>
              <a:defRPr/>
            </a:pPr>
            <a:r>
              <a:rPr lang="ru-RU" altLang="ru-RU" smtClean="0"/>
              <a:t>1940-е</a:t>
            </a:r>
          </a:p>
        </p:txBody>
      </p:sp>
      <p:sp>
        <p:nvSpPr>
          <p:cNvPr id="10243" name="Rectangle 3"/>
          <p:cNvSpPr>
            <a:spLocks noGrp="1" noChangeArrowheads="1"/>
          </p:cNvSpPr>
          <p:nvPr>
            <p:ph sz="half" idx="1"/>
          </p:nvPr>
        </p:nvSpPr>
        <p:spPr>
          <a:xfrm>
            <a:off x="457200" y="1600200"/>
            <a:ext cx="3521075" cy="4525963"/>
          </a:xfrm>
        </p:spPr>
        <p:txBody>
          <a:bodyPr>
            <a:normAutofit lnSpcReduction="10000"/>
          </a:bodyPr>
          <a:lstStyle/>
          <a:p>
            <a:pPr marL="274320" indent="-274320" eaLnBrk="1" fontAlgn="auto" hangingPunct="1">
              <a:lnSpc>
                <a:spcPct val="80000"/>
              </a:lnSpc>
              <a:spcAft>
                <a:spcPts val="0"/>
              </a:spcAft>
              <a:buFont typeface="Wingdings 2"/>
              <a:buChar char=""/>
              <a:defRPr/>
            </a:pPr>
            <a:r>
              <a:rPr lang="ru-RU" altLang="ru-RU" sz="1600" smtClean="0"/>
              <a:t>В годы Великой Отечественной войны учителя, первые выпускники и ученики уходили на фронт. Среди тех, кто не вернулись, были и члены педагогического коллектива: </a:t>
            </a:r>
            <a:r>
              <a:rPr lang="ru-RU" altLang="ru-RU" sz="1600" b="1" smtClean="0"/>
              <a:t> </a:t>
            </a:r>
            <a:r>
              <a:rPr lang="ru-RU" altLang="ru-RU" sz="1600" smtClean="0"/>
              <a:t>директор Илларион Лаврентьевич Сергеев</a:t>
            </a:r>
            <a:r>
              <a:rPr lang="ru-RU" altLang="ru-RU" sz="1600" b="1" smtClean="0"/>
              <a:t>,</a:t>
            </a:r>
            <a:r>
              <a:rPr lang="ru-RU" altLang="ru-RU" sz="1600" smtClean="0"/>
              <a:t> </a:t>
            </a:r>
            <a:r>
              <a:rPr lang="ru-RU" altLang="ru-RU" sz="1600" b="1" smtClean="0"/>
              <a:t> </a:t>
            </a:r>
            <a:r>
              <a:rPr lang="ru-RU" altLang="ru-RU" sz="1600" smtClean="0"/>
              <a:t>учитель русского языка и литературы Лазарь Моисеевич Карпов</a:t>
            </a:r>
            <a:r>
              <a:rPr lang="ru-RU" altLang="ru-RU" sz="1600" b="1" smtClean="0"/>
              <a:t>,  </a:t>
            </a:r>
            <a:r>
              <a:rPr lang="ru-RU" altLang="ru-RU" sz="1600" smtClean="0"/>
              <a:t>учитель химии Иван Тимофеевич Тимофеев, первые выпускники Ракитянский Евгений, Машонский Владимир. На место ушедших учителей у школьной доски встали недавние выпускники.</a:t>
            </a:r>
          </a:p>
          <a:p>
            <a:pPr marL="274320" indent="-274320" eaLnBrk="1" fontAlgn="auto" hangingPunct="1">
              <a:lnSpc>
                <a:spcPct val="80000"/>
              </a:lnSpc>
              <a:spcAft>
                <a:spcPts val="0"/>
              </a:spcAft>
              <a:buFontTx/>
              <a:buNone/>
              <a:defRPr/>
            </a:pPr>
            <a:endParaRPr lang="ru-RU" altLang="ru-RU" sz="1600" smtClean="0"/>
          </a:p>
          <a:p>
            <a:pPr marL="274320" indent="-274320" eaLnBrk="1" fontAlgn="auto" hangingPunct="1">
              <a:lnSpc>
                <a:spcPct val="80000"/>
              </a:lnSpc>
              <a:spcAft>
                <a:spcPts val="0"/>
              </a:spcAft>
              <a:buFont typeface="Wingdings 2"/>
              <a:buChar char=""/>
              <a:defRPr/>
            </a:pPr>
            <a:r>
              <a:rPr lang="ru-RU" altLang="ru-RU" sz="1600" smtClean="0"/>
              <a:t> Так сложилась одна из  традиций школы. Сегодня 42% педагогов школы – ее выпускники. </a:t>
            </a:r>
          </a:p>
        </p:txBody>
      </p:sp>
      <p:sp>
        <p:nvSpPr>
          <p:cNvPr id="10244" name="Rectangle 4"/>
          <p:cNvSpPr>
            <a:spLocks noGrp="1" noChangeArrowheads="1"/>
          </p:cNvSpPr>
          <p:nvPr>
            <p:ph sz="half" idx="2"/>
          </p:nvPr>
        </p:nvSpPr>
        <p:spPr>
          <a:xfrm>
            <a:off x="4191000" y="1600200"/>
            <a:ext cx="3521075" cy="4525963"/>
          </a:xfrm>
        </p:spPr>
        <p:txBody>
          <a:bodyPr>
            <a:normAutofit lnSpcReduction="10000"/>
          </a:bodyPr>
          <a:lstStyle/>
          <a:p>
            <a:pPr marL="274320" indent="-274320" eaLnBrk="1" fontAlgn="auto" hangingPunct="1">
              <a:lnSpc>
                <a:spcPct val="80000"/>
              </a:lnSpc>
              <a:spcAft>
                <a:spcPts val="0"/>
              </a:spcAft>
              <a:buFont typeface="Wingdings 2"/>
              <a:buChar char=""/>
              <a:defRPr/>
            </a:pPr>
            <a:endParaRPr lang="ru-RU" altLang="ru-RU" sz="1600" smtClean="0"/>
          </a:p>
        </p:txBody>
      </p:sp>
      <p:pic>
        <p:nvPicPr>
          <p:cNvPr id="28676" name="Picture 6" descr="pYwYy3XAyrE"/>
          <p:cNvPicPr>
            <a:picLocks noChangeAspect="1" noChangeArrowheads="1"/>
          </p:cNvPicPr>
          <p:nvPr/>
        </p:nvPicPr>
        <p:blipFill>
          <a:blip r:embed="rId2"/>
          <a:srcRect/>
          <a:stretch>
            <a:fillRect/>
          </a:stretch>
        </p:blipFill>
        <p:spPr bwMode="auto">
          <a:xfrm>
            <a:off x="4572000" y="1143000"/>
            <a:ext cx="4251325" cy="44196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20040"/>
            <a:ext cx="7239000" cy="1143000"/>
          </a:xfrm>
        </p:spPr>
        <p:txBody>
          <a:bodyPr/>
          <a:lstStyle/>
          <a:p>
            <a:pPr eaLnBrk="1" fontAlgn="auto" hangingPunct="1">
              <a:spcAft>
                <a:spcPts val="0"/>
              </a:spcAft>
              <a:defRPr/>
            </a:pPr>
            <a:r>
              <a:rPr lang="ru-RU" altLang="ru-RU" smtClean="0"/>
              <a:t>1943</a:t>
            </a:r>
          </a:p>
        </p:txBody>
      </p:sp>
      <p:sp>
        <p:nvSpPr>
          <p:cNvPr id="29698" name="Rectangle 3"/>
          <p:cNvSpPr>
            <a:spLocks noGrp="1" noChangeArrowheads="1"/>
          </p:cNvSpPr>
          <p:nvPr>
            <p:ph idx="1"/>
          </p:nvPr>
        </p:nvSpPr>
        <p:spPr>
          <a:xfrm>
            <a:off x="457200" y="1600200"/>
            <a:ext cx="7239000" cy="4846638"/>
          </a:xfrm>
        </p:spPr>
        <p:txBody>
          <a:bodyPr/>
          <a:lstStyle/>
          <a:p>
            <a:pPr eaLnBrk="1" hangingPunct="1"/>
            <a:endParaRPr lang="ru-RU" altLang="ru-RU" smtClean="0"/>
          </a:p>
          <a:p>
            <a:pPr eaLnBrk="1" hangingPunct="1"/>
            <a:r>
              <a:rPr lang="ru-RU" altLang="ru-RU" smtClean="0"/>
              <a:t>Школьники оказывали посильную помощь фронту.</a:t>
            </a:r>
          </a:p>
          <a:p>
            <a:pPr eaLnBrk="1" hangingPunct="1"/>
            <a:r>
              <a:rPr lang="ru-RU" altLang="ru-RU" smtClean="0"/>
              <a:t>К 25-летию ВЛКСМ школьниками- комсомольцами  пионерами было отправлено на фронт 120 посылок с медом, носками, рукавицами</a:t>
            </a:r>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fontAlgn="auto" hangingPunct="1">
              <a:spcAft>
                <a:spcPts val="0"/>
              </a:spcAft>
              <a:defRPr/>
            </a:pPr>
            <a:r>
              <a:rPr lang="ru-RU" altLang="ru-RU" smtClean="0"/>
              <a:t>1945</a:t>
            </a:r>
          </a:p>
        </p:txBody>
      </p:sp>
      <p:sp>
        <p:nvSpPr>
          <p:cNvPr id="30722" name="Rectangle 4"/>
          <p:cNvSpPr>
            <a:spLocks noGrp="1" noChangeArrowheads="1"/>
          </p:cNvSpPr>
          <p:nvPr>
            <p:ph sz="half" idx="1"/>
          </p:nvPr>
        </p:nvSpPr>
        <p:spPr>
          <a:xfrm>
            <a:off x="457200" y="1600200"/>
            <a:ext cx="3521075" cy="4525963"/>
          </a:xfrm>
        </p:spPr>
        <p:txBody>
          <a:bodyPr/>
          <a:lstStyle/>
          <a:p>
            <a:pPr eaLnBrk="1" hangingPunct="1"/>
            <a:r>
              <a:rPr lang="ru-RU" altLang="ru-RU" smtClean="0"/>
              <a:t>День Победы запечатлен на фотографиях учеников</a:t>
            </a:r>
          </a:p>
        </p:txBody>
      </p:sp>
      <p:pic>
        <p:nvPicPr>
          <p:cNvPr id="30723" name="Рисунок 5"/>
          <p:cNvPicPr>
            <a:picLocks noGrp="1" noChangeAspect="1"/>
          </p:cNvPicPr>
          <p:nvPr>
            <p:ph sz="half" idx="2"/>
          </p:nvPr>
        </p:nvPicPr>
        <p:blipFill>
          <a:blip r:embed="rId2"/>
          <a:srcRect/>
          <a:stretch>
            <a:fillRect/>
          </a:stretch>
        </p:blipFill>
        <p:spPr>
          <a:xfrm>
            <a:off x="3733800" y="1371600"/>
            <a:ext cx="4191000" cy="3530600"/>
          </a:xfrm>
        </p:spPr>
      </p:pic>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pPr eaLnBrk="1" fontAlgn="auto" hangingPunct="1">
              <a:spcAft>
                <a:spcPts val="0"/>
              </a:spcAft>
              <a:defRPr/>
            </a:pPr>
            <a:r>
              <a:rPr lang="ru-RU" altLang="ru-RU" sz="4000" smtClean="0"/>
              <a:t>Участники Великой Отечественной войны </a:t>
            </a:r>
          </a:p>
        </p:txBody>
      </p:sp>
      <p:pic>
        <p:nvPicPr>
          <p:cNvPr id="31746" name="Picture 4" descr="ВЫПИСКА О НАЗНАЧЕНИИ  НА ДОЛЖНОСТЬ ДИРЕКТОРА 001"/>
          <p:cNvPicPr>
            <a:picLocks noGrp="1" noChangeAspect="1" noChangeArrowheads="1"/>
          </p:cNvPicPr>
          <p:nvPr>
            <p:ph sz="half" idx="1"/>
          </p:nvPr>
        </p:nvPicPr>
        <p:blipFill>
          <a:blip r:embed="rId3"/>
          <a:srcRect/>
          <a:stretch>
            <a:fillRect/>
          </a:stretch>
        </p:blipFill>
        <p:spPr>
          <a:xfrm>
            <a:off x="1447800" y="1524000"/>
            <a:ext cx="895350" cy="1219200"/>
          </a:xfrm>
        </p:spPr>
      </p:pic>
      <p:sp>
        <p:nvSpPr>
          <p:cNvPr id="13316" name="Rectangle 5"/>
          <p:cNvSpPr>
            <a:spLocks noGrp="1" noChangeArrowheads="1"/>
          </p:cNvSpPr>
          <p:nvPr>
            <p:ph sz="half" idx="2"/>
          </p:nvPr>
        </p:nvSpPr>
        <p:spPr>
          <a:xfrm>
            <a:off x="3352800" y="1676400"/>
            <a:ext cx="5105400" cy="4525963"/>
          </a:xfrm>
        </p:spPr>
        <p:txBody>
          <a:bodyPr>
            <a:normAutofit lnSpcReduction="10000"/>
          </a:bodyPr>
          <a:lstStyle/>
          <a:p>
            <a:pPr marL="274320" indent="-274320" eaLnBrk="1" fontAlgn="auto" hangingPunct="1">
              <a:lnSpc>
                <a:spcPct val="80000"/>
              </a:lnSpc>
              <a:spcAft>
                <a:spcPts val="0"/>
              </a:spcAft>
              <a:buFont typeface="Wingdings 2"/>
              <a:buChar char=""/>
              <a:defRPr/>
            </a:pPr>
            <a:r>
              <a:rPr lang="ru-RU" altLang="ru-RU" sz="1000" b="1" smtClean="0"/>
              <a:t>Бахарев Петр Михайлович</a:t>
            </a:r>
          </a:p>
          <a:p>
            <a:pPr marL="274320" indent="-274320" eaLnBrk="1" fontAlgn="auto" hangingPunct="1">
              <a:lnSpc>
                <a:spcPct val="80000"/>
              </a:lnSpc>
              <a:spcAft>
                <a:spcPts val="0"/>
              </a:spcAft>
              <a:buFont typeface="Wingdings 2"/>
              <a:buChar char=""/>
              <a:defRPr/>
            </a:pPr>
            <a:r>
              <a:rPr lang="ru-RU" altLang="ru-RU" sz="1000" b="1" smtClean="0"/>
              <a:t>Герой Советского Союза</a:t>
            </a:r>
            <a:r>
              <a:rPr lang="ru-RU" altLang="ru-RU" sz="1000" smtClean="0"/>
              <a:t>. Из архивов мы узнаем, что в один из пионерских отрядов РК ВЛКСМ направил вожатым Петра Михайловича Бахарева, связиста радиоузла. В годы войны он был комсоргом роты, за форсирование Днепра ему было присвоено звание Героя Советского Союза. Архив сохранил материалы о его вступлении в комсомол.  В  восьмидесятые годы  его комсомольский билет  был передан в музей школы № 1, затем передан на хранение в районный краеведческий музей</a:t>
            </a:r>
          </a:p>
          <a:p>
            <a:pPr marL="274320" indent="-274320" eaLnBrk="1" fontAlgn="auto" hangingPunct="1">
              <a:lnSpc>
                <a:spcPct val="80000"/>
              </a:lnSpc>
              <a:spcAft>
                <a:spcPts val="0"/>
              </a:spcAft>
              <a:buFont typeface="Wingdings 2"/>
              <a:buChar char=""/>
              <a:defRPr/>
            </a:pPr>
            <a:endParaRPr lang="ru-RU" altLang="ru-RU" sz="1000" b="1" smtClean="0"/>
          </a:p>
          <a:p>
            <a:pPr marL="274320" indent="-274320" eaLnBrk="1" fontAlgn="auto" hangingPunct="1">
              <a:lnSpc>
                <a:spcPct val="80000"/>
              </a:lnSpc>
              <a:spcAft>
                <a:spcPts val="0"/>
              </a:spcAft>
              <a:buFont typeface="Wingdings 2"/>
              <a:buChar char=""/>
              <a:defRPr/>
            </a:pPr>
            <a:r>
              <a:rPr lang="ru-RU" altLang="ru-RU" sz="1000" b="1" smtClean="0"/>
              <a:t>Заблоцкий</a:t>
            </a:r>
            <a:br>
              <a:rPr lang="ru-RU" altLang="ru-RU" sz="1000" b="1" smtClean="0"/>
            </a:br>
            <a:r>
              <a:rPr lang="ru-RU" altLang="ru-RU" sz="1000" b="1" smtClean="0"/>
              <a:t>Николай Павлович</a:t>
            </a:r>
            <a:endParaRPr lang="ru-RU" altLang="ru-RU" sz="1000" smtClean="0"/>
          </a:p>
          <a:p>
            <a:pPr marL="274320" indent="-274320" eaLnBrk="1" fontAlgn="auto" hangingPunct="1">
              <a:lnSpc>
                <a:spcPct val="80000"/>
              </a:lnSpc>
              <a:spcAft>
                <a:spcPts val="0"/>
              </a:spcAft>
              <a:buFont typeface="Wingdings 2"/>
              <a:buChar char=""/>
              <a:defRPr/>
            </a:pPr>
            <a:r>
              <a:rPr lang="ru-RU" altLang="ru-RU" sz="1000" smtClean="0"/>
              <a:t>Родился в деревне Тарамба.  Выпускник школы</a:t>
            </a:r>
            <a:r>
              <a:rPr lang="ru-RU" altLang="ru-RU" sz="1000" b="1" smtClean="0"/>
              <a:t>. В 1941 году</a:t>
            </a:r>
            <a:r>
              <a:rPr lang="ru-RU" altLang="ru-RU" sz="1000" smtClean="0"/>
              <a:t> десятиклассник-комсомолец становится Николай Заблоцкий, отработав 10 дней в начальной школе, призывается в армию, а затем отправляется на фронт в лыжный десант. </a:t>
            </a:r>
            <a:r>
              <a:rPr lang="ru-RU" altLang="ru-RU" sz="1000" b="1" smtClean="0"/>
              <a:t>В 1944 году</a:t>
            </a:r>
            <a:r>
              <a:rPr lang="ru-RU" altLang="ru-RU" sz="1000" smtClean="0"/>
              <a:t>, после ранения в Латвии он остался без ноги. Заочно окончил педучилище. Преподавал труды в своей родной школе.</a:t>
            </a:r>
            <a:r>
              <a:rPr lang="ru-RU" altLang="ru-RU" sz="1000" b="1" smtClean="0"/>
              <a:t>С 1952 года</a:t>
            </a:r>
            <a:r>
              <a:rPr lang="ru-RU" altLang="ru-RU" sz="1000" smtClean="0"/>
              <a:t> до ухода на пенсию </a:t>
            </a:r>
            <a:r>
              <a:rPr lang="ru-RU" altLang="ru-RU" sz="1000" b="1" smtClean="0"/>
              <a:t>(1985 год)</a:t>
            </a:r>
            <a:r>
              <a:rPr lang="ru-RU" altLang="ru-RU" sz="1000" smtClean="0"/>
              <a:t> Николай Павлович - воспитатель интерната Нижнеингашской средней школы № 1. Его доброе сердце помогало ему ладить с детьми. Всю жизнь отдал воспитанию молодежи. </a:t>
            </a:r>
          </a:p>
          <a:p>
            <a:pPr marL="274320" indent="-274320" eaLnBrk="1" fontAlgn="auto" hangingPunct="1">
              <a:lnSpc>
                <a:spcPct val="80000"/>
              </a:lnSpc>
              <a:spcAft>
                <a:spcPts val="0"/>
              </a:spcAft>
              <a:buFont typeface="Wingdings 2"/>
              <a:buChar char=""/>
              <a:defRPr/>
            </a:pPr>
            <a:endParaRPr lang="ru-RU" altLang="ru-RU" sz="1000" smtClean="0"/>
          </a:p>
          <a:p>
            <a:pPr marL="274320" indent="-274320" eaLnBrk="1" fontAlgn="auto" hangingPunct="1">
              <a:lnSpc>
                <a:spcPct val="80000"/>
              </a:lnSpc>
              <a:spcAft>
                <a:spcPts val="0"/>
              </a:spcAft>
              <a:buFont typeface="Wingdings 2"/>
              <a:buChar char=""/>
              <a:defRPr/>
            </a:pPr>
            <a:r>
              <a:rPr lang="ru-RU" altLang="ru-RU" sz="1000" b="1" smtClean="0"/>
              <a:t>Карпушенко Корней Павлович</a:t>
            </a:r>
            <a:endParaRPr lang="ru-RU" altLang="ru-RU" sz="1000" smtClean="0"/>
          </a:p>
          <a:p>
            <a:pPr marL="274320" indent="-274320" eaLnBrk="1" fontAlgn="auto" hangingPunct="1">
              <a:lnSpc>
                <a:spcPct val="80000"/>
              </a:lnSpc>
              <a:spcAft>
                <a:spcPts val="0"/>
              </a:spcAft>
              <a:buFont typeface="Wingdings 2"/>
              <a:buChar char=""/>
              <a:defRPr/>
            </a:pPr>
            <a:r>
              <a:rPr lang="ru-RU" altLang="ru-RU" sz="1000" smtClean="0"/>
              <a:t>Родился Корней Павлович в с. Погорелое Невельского района Калининской области. Служил разведчиком в советско-финской и Великой Отечественной войн. Попадал в окружение. Был ранен в ногу, получил контузию головы. Награжден орденами Славы 3 степени,  Красной Звезды, Великой Отечественной войны 2 и 3 степени, медалями за победу над Германией и освобождение Чехословакии, Почетной грамотой И.В. Сталина. С 1954 года проживал в п.Нижний Ингаш. Работал завхозом на маслозаводе, в этой же должности – в Нижнеингашской школе № 1, районном отделе образования. Трудовой путь Корнея Ивановича продолжился в должности мастера в межколхозном лесхозе до достижения им возраста 72 лет.</a:t>
            </a:r>
          </a:p>
        </p:txBody>
      </p:sp>
      <p:pic>
        <p:nvPicPr>
          <p:cNvPr id="31748" name="Picture 6" descr="69660385"/>
          <p:cNvPicPr>
            <a:picLocks noChangeAspect="1" noChangeArrowheads="1"/>
          </p:cNvPicPr>
          <p:nvPr/>
        </p:nvPicPr>
        <p:blipFill>
          <a:blip r:embed="rId4"/>
          <a:srcRect/>
          <a:stretch>
            <a:fillRect/>
          </a:stretch>
        </p:blipFill>
        <p:spPr bwMode="auto">
          <a:xfrm>
            <a:off x="1371600" y="3200400"/>
            <a:ext cx="1039813" cy="1295400"/>
          </a:xfrm>
          <a:prstGeom prst="rect">
            <a:avLst/>
          </a:prstGeom>
          <a:noFill/>
          <a:ln w="9525">
            <a:noFill/>
            <a:miter lim="800000"/>
            <a:headEnd/>
            <a:tailEnd/>
          </a:ln>
        </p:spPr>
      </p:pic>
      <p:pic>
        <p:nvPicPr>
          <p:cNvPr id="31749" name="Picture 7" descr="IMG_20170501_140801"/>
          <p:cNvPicPr>
            <a:picLocks noChangeAspect="1" noChangeArrowheads="1"/>
          </p:cNvPicPr>
          <p:nvPr/>
        </p:nvPicPr>
        <p:blipFill>
          <a:blip r:embed="rId5"/>
          <a:srcRect/>
          <a:stretch>
            <a:fillRect/>
          </a:stretch>
        </p:blipFill>
        <p:spPr bwMode="auto">
          <a:xfrm>
            <a:off x="1371600" y="4876800"/>
            <a:ext cx="1057275" cy="12954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eaLnBrk="1" fontAlgn="auto" hangingPunct="1">
              <a:spcAft>
                <a:spcPts val="0"/>
              </a:spcAft>
              <a:defRPr/>
            </a:pPr>
            <a:r>
              <a:rPr lang="ru-RU" altLang="ru-RU" sz="4000" smtClean="0"/>
              <a:t>Участники Великой Отечественной войны </a:t>
            </a:r>
          </a:p>
        </p:txBody>
      </p:sp>
      <p:pic>
        <p:nvPicPr>
          <p:cNvPr id="33794" name="Picture 6" descr="94959417"/>
          <p:cNvPicPr>
            <a:picLocks noGrp="1" noChangeAspect="1" noChangeArrowheads="1"/>
          </p:cNvPicPr>
          <p:nvPr>
            <p:ph sz="half" idx="1"/>
          </p:nvPr>
        </p:nvPicPr>
        <p:blipFill>
          <a:blip r:embed="rId2"/>
          <a:srcRect/>
          <a:stretch>
            <a:fillRect/>
          </a:stretch>
        </p:blipFill>
        <p:spPr>
          <a:xfrm>
            <a:off x="838200" y="1752600"/>
            <a:ext cx="914400" cy="1143000"/>
          </a:xfrm>
        </p:spPr>
      </p:pic>
      <p:sp>
        <p:nvSpPr>
          <p:cNvPr id="15363" name="Rectangle 5"/>
          <p:cNvSpPr>
            <a:spLocks noGrp="1" noChangeArrowheads="1"/>
          </p:cNvSpPr>
          <p:nvPr>
            <p:ph sz="half" idx="2"/>
          </p:nvPr>
        </p:nvSpPr>
        <p:spPr>
          <a:xfrm>
            <a:off x="2133600" y="1600200"/>
            <a:ext cx="6553200" cy="4525963"/>
          </a:xfrm>
        </p:spPr>
        <p:txBody>
          <a:bodyPr>
            <a:normAutofit lnSpcReduction="10000"/>
          </a:bodyPr>
          <a:lstStyle/>
          <a:p>
            <a:pPr marL="274320" indent="-274320" eaLnBrk="1" fontAlgn="auto" hangingPunct="1">
              <a:lnSpc>
                <a:spcPct val="80000"/>
              </a:lnSpc>
              <a:spcAft>
                <a:spcPts val="0"/>
              </a:spcAft>
              <a:buFont typeface="Wingdings 2"/>
              <a:buChar char=""/>
              <a:defRPr/>
            </a:pPr>
            <a:r>
              <a:rPr lang="ru-RU" altLang="ru-RU" sz="1000" b="1" smtClean="0"/>
              <a:t>Комович Владимир Трифонович</a:t>
            </a:r>
            <a:endParaRPr lang="ru-RU" altLang="ru-RU" sz="1000" smtClean="0"/>
          </a:p>
          <a:p>
            <a:pPr marL="274320" indent="-274320" eaLnBrk="1" fontAlgn="auto" hangingPunct="1">
              <a:lnSpc>
                <a:spcPct val="80000"/>
              </a:lnSpc>
              <a:spcAft>
                <a:spcPts val="0"/>
              </a:spcAft>
              <a:buFont typeface="Wingdings 2"/>
              <a:buChar char=""/>
              <a:defRPr/>
            </a:pPr>
            <a:r>
              <a:rPr lang="ru-RU" altLang="ru-RU" sz="1000" smtClean="0"/>
              <a:t>Выпускник Нижнеингашской семилетки. В 15 лет работает в Нижнеингашском сельском совете  в должности начальника военно - учетного стола.  Принимал непосредственное участие в боях на переднем крае в составе 1-го Украинского фронта. Встретил Победу в Чехословакии. Награжден орденом  </a:t>
            </a:r>
            <a:r>
              <a:rPr lang="ru-RU" altLang="ru-RU" sz="1000" b="1" smtClean="0"/>
              <a:t>«Отечественной войны I степени»,</a:t>
            </a:r>
            <a:r>
              <a:rPr lang="ru-RU" altLang="ru-RU" sz="1000" smtClean="0"/>
              <a:t> медалями </a:t>
            </a:r>
            <a:r>
              <a:rPr lang="ru-RU" altLang="ru-RU" sz="1000" b="1" smtClean="0"/>
              <a:t>«За отвагу», «За освобождение Праги»</a:t>
            </a:r>
            <a:r>
              <a:rPr lang="ru-RU" altLang="ru-RU" sz="1000" smtClean="0"/>
              <a:t>, </a:t>
            </a:r>
            <a:r>
              <a:rPr lang="ru-RU" altLang="ru-RU" sz="1000" b="1" smtClean="0"/>
              <a:t>«За Победу над Германией»</a:t>
            </a:r>
            <a:r>
              <a:rPr lang="ru-RU" altLang="ru-RU" sz="1000" smtClean="0"/>
              <a:t> и послевоенными – к юбилеям Победы. Работал в Красноярске водителем в краевом комитете партии, окончил вечернюю школу рабочей молодежи и заочно педагогический институт.  Работал преподавателем, директором  Красноярской школы № 63, директором </a:t>
            </a:r>
            <a:r>
              <a:rPr lang="ru-RU" altLang="ru-RU" sz="1000" b="1" smtClean="0"/>
              <a:t>Тинской восьмилетней школы</a:t>
            </a:r>
            <a:r>
              <a:rPr lang="ru-RU" altLang="ru-RU" sz="1000" smtClean="0"/>
              <a:t>, директором </a:t>
            </a:r>
            <a:r>
              <a:rPr lang="ru-RU" altLang="ru-RU" sz="1000" b="1" smtClean="0"/>
              <a:t>Нижнеингашской средней школы № 1</a:t>
            </a:r>
            <a:r>
              <a:rPr lang="ru-RU" altLang="ru-RU" sz="1000" smtClean="0"/>
              <a:t>, в советских и партийных органах района. </a:t>
            </a:r>
          </a:p>
          <a:p>
            <a:pPr marL="274320" indent="-274320" eaLnBrk="1" fontAlgn="auto" hangingPunct="1">
              <a:lnSpc>
                <a:spcPct val="80000"/>
              </a:lnSpc>
              <a:spcAft>
                <a:spcPts val="0"/>
              </a:spcAft>
              <a:buFont typeface="Wingdings 2"/>
              <a:buChar char=""/>
              <a:defRPr/>
            </a:pPr>
            <a:r>
              <a:rPr lang="ru-RU" altLang="ru-RU" sz="1000" b="1" smtClean="0"/>
              <a:t/>
            </a:r>
            <a:br>
              <a:rPr lang="ru-RU" altLang="ru-RU" sz="1000" b="1" smtClean="0"/>
            </a:br>
            <a:r>
              <a:rPr lang="ru-RU" altLang="ru-RU" sz="1000" b="1" smtClean="0"/>
              <a:t> Новиков Анатолий Федорович</a:t>
            </a:r>
            <a:endParaRPr lang="ru-RU" altLang="ru-RU" sz="1000" smtClean="0"/>
          </a:p>
          <a:p>
            <a:pPr marL="274320" indent="-274320" eaLnBrk="1" fontAlgn="auto" hangingPunct="1">
              <a:lnSpc>
                <a:spcPct val="80000"/>
              </a:lnSpc>
              <a:spcAft>
                <a:spcPts val="0"/>
              </a:spcAft>
              <a:buFont typeface="Wingdings 2"/>
              <a:buChar char=""/>
              <a:defRPr/>
            </a:pPr>
            <a:r>
              <a:rPr lang="ru-RU" altLang="ru-RU" sz="1000" smtClean="0"/>
              <a:t>Родился</a:t>
            </a:r>
            <a:r>
              <a:rPr lang="ru-RU" altLang="ru-RU" sz="1000" b="1" smtClean="0"/>
              <a:t> 16</a:t>
            </a:r>
            <a:r>
              <a:rPr lang="ru-RU" altLang="ru-RU" sz="1000" smtClean="0"/>
              <a:t> </a:t>
            </a:r>
            <a:r>
              <a:rPr lang="ru-RU" altLang="ru-RU" sz="1000" b="1" smtClean="0"/>
              <a:t>июля 1923 года</a:t>
            </a:r>
            <a:r>
              <a:rPr lang="ru-RU" altLang="ru-RU" sz="1000" smtClean="0"/>
              <a:t>, </a:t>
            </a:r>
            <a:r>
              <a:rPr lang="ru-RU" altLang="ru-RU" sz="1000" b="1" smtClean="0"/>
              <a:t>станция  Залари Иркутской области</a:t>
            </a:r>
            <a:r>
              <a:rPr lang="ru-RU" altLang="ru-RU" sz="1000" smtClean="0"/>
              <a:t>. После рождения сына, семья переехала в Нижний Ингаш. Выпускник школы. После окончания школы он работал в пожарной команде </a:t>
            </a:r>
            <a:r>
              <a:rPr lang="ru-RU" altLang="ru-RU" sz="1000" b="1" smtClean="0"/>
              <a:t>НКВД районного центра</a:t>
            </a:r>
            <a:r>
              <a:rPr lang="ru-RU" altLang="ru-RU" sz="1000" smtClean="0"/>
              <a:t> села </a:t>
            </a:r>
            <a:r>
              <a:rPr lang="ru-RU" altLang="ru-RU" sz="1000" b="1" smtClean="0"/>
              <a:t>Нижний Ингаш. </a:t>
            </a:r>
            <a:r>
              <a:rPr lang="ru-RU" altLang="ru-RU" sz="1000" smtClean="0"/>
              <a:t>В декабре </a:t>
            </a:r>
            <a:r>
              <a:rPr lang="ru-RU" altLang="ru-RU" sz="1000" b="1" smtClean="0"/>
              <a:t>1941 года</a:t>
            </a:r>
            <a:r>
              <a:rPr lang="ru-RU" altLang="ru-RU" sz="1000" smtClean="0"/>
              <a:t> он увольняется по призыву в армию.  В мае </a:t>
            </a:r>
            <a:r>
              <a:rPr lang="ru-RU" altLang="ru-RU" sz="1000" b="1" smtClean="0"/>
              <a:t>1942 года</a:t>
            </a:r>
            <a:r>
              <a:rPr lang="ru-RU" altLang="ru-RU" sz="1000" smtClean="0"/>
              <a:t> </a:t>
            </a:r>
            <a:r>
              <a:rPr lang="ru-RU" altLang="ru-RU" sz="1000" b="1" smtClean="0"/>
              <a:t>Нижнеингашским РВК</a:t>
            </a:r>
            <a:r>
              <a:rPr lang="ru-RU" altLang="ru-RU" sz="1000" smtClean="0"/>
              <a:t> призван в ряды </a:t>
            </a:r>
            <a:r>
              <a:rPr lang="ru-RU" altLang="ru-RU" sz="1000" b="1" smtClean="0"/>
              <a:t>бойцов 120</a:t>
            </a:r>
            <a:r>
              <a:rPr lang="ru-RU" altLang="ru-RU" sz="1000" smtClean="0"/>
              <a:t> запасного стрелкового полка. Пройдя месячный курс бойца в городе </a:t>
            </a:r>
            <a:r>
              <a:rPr lang="ru-RU" altLang="ru-RU" sz="1000" b="1" smtClean="0"/>
              <a:t>Канске</a:t>
            </a:r>
            <a:r>
              <a:rPr lang="ru-RU" altLang="ru-RU" sz="1000" smtClean="0"/>
              <a:t>, был направлен на </a:t>
            </a:r>
            <a:r>
              <a:rPr lang="ru-RU" altLang="ru-RU" sz="1000" b="1" smtClean="0"/>
              <a:t>Брянский фронт</a:t>
            </a:r>
            <a:r>
              <a:rPr lang="ru-RU" altLang="ru-RU" sz="1000" smtClean="0"/>
              <a:t>. Награжден орденом </a:t>
            </a:r>
            <a:r>
              <a:rPr lang="ru-RU" altLang="ru-RU" sz="1000" b="1" smtClean="0"/>
              <a:t>Великой Отечественной войны II степени</a:t>
            </a:r>
            <a:r>
              <a:rPr lang="ru-RU" altLang="ru-RU" sz="1000" smtClean="0"/>
              <a:t>, </a:t>
            </a:r>
            <a:r>
              <a:rPr lang="ru-RU" altLang="ru-RU" sz="1000" b="1" smtClean="0"/>
              <a:t>медалью Г.К. Жукова</a:t>
            </a:r>
            <a:r>
              <a:rPr lang="ru-RU" altLang="ru-RU" sz="1000" smtClean="0"/>
              <a:t> и юбилейными медалями ко </a:t>
            </a:r>
            <a:r>
              <a:rPr lang="ru-RU" altLang="ru-RU" sz="1000" b="1" smtClean="0"/>
              <a:t>Дню Победы</a:t>
            </a:r>
            <a:r>
              <a:rPr lang="ru-RU" altLang="ru-RU" sz="1000" smtClean="0"/>
              <a:t>.     После войны Анатолий Федорович  работал </a:t>
            </a:r>
            <a:r>
              <a:rPr lang="ru-RU" altLang="ru-RU" sz="1000" b="1" smtClean="0"/>
              <a:t>в Юпатьевской</a:t>
            </a:r>
            <a:r>
              <a:rPr lang="ru-RU" altLang="ru-RU" sz="1000" smtClean="0"/>
              <a:t> начальной школе учителем начальных классов,  заведующим начальной </a:t>
            </a:r>
            <a:r>
              <a:rPr lang="ru-RU" altLang="ru-RU" sz="1000" b="1" smtClean="0"/>
              <a:t>школой  №37 в деревне Рудовка</a:t>
            </a:r>
            <a:r>
              <a:rPr lang="ru-RU" altLang="ru-RU" sz="1000" smtClean="0"/>
              <a:t>. </a:t>
            </a:r>
            <a:r>
              <a:rPr lang="ru-RU" altLang="ru-RU" sz="1000" b="1" smtClean="0"/>
              <a:t>В 1958</a:t>
            </a:r>
            <a:r>
              <a:rPr lang="ru-RU" altLang="ru-RU" sz="1000" smtClean="0"/>
              <a:t> году оканчивает курсы повышения квалификации учителей труда 5-7 классов, работая в </a:t>
            </a:r>
            <a:r>
              <a:rPr lang="ru-RU" altLang="ru-RU" sz="1000" b="1" smtClean="0"/>
              <a:t>Нижнеингашской средней школы №1</a:t>
            </a:r>
            <a:r>
              <a:rPr lang="ru-RU" altLang="ru-RU" sz="1000" smtClean="0"/>
              <a:t>. Свою трудовую деятельность завершил </a:t>
            </a:r>
            <a:r>
              <a:rPr lang="ru-RU" altLang="ru-RU" sz="1000" b="1" smtClean="0"/>
              <a:t>в 1980 году</a:t>
            </a:r>
            <a:r>
              <a:rPr lang="ru-RU" altLang="ru-RU" sz="1000" smtClean="0"/>
              <a:t>. </a:t>
            </a:r>
          </a:p>
          <a:p>
            <a:pPr marL="274320" indent="-274320" eaLnBrk="1" fontAlgn="auto" hangingPunct="1">
              <a:lnSpc>
                <a:spcPct val="80000"/>
              </a:lnSpc>
              <a:spcAft>
                <a:spcPts val="0"/>
              </a:spcAft>
              <a:buFont typeface="Wingdings 2"/>
              <a:buChar char=""/>
              <a:defRPr/>
            </a:pPr>
            <a:endParaRPr lang="ru-RU" altLang="ru-RU" sz="1000" smtClean="0"/>
          </a:p>
          <a:p>
            <a:pPr marL="274320" indent="-274320" eaLnBrk="1" fontAlgn="auto" hangingPunct="1">
              <a:lnSpc>
                <a:spcPct val="80000"/>
              </a:lnSpc>
              <a:spcAft>
                <a:spcPts val="0"/>
              </a:spcAft>
              <a:buFont typeface="Wingdings 2"/>
              <a:buChar char=""/>
              <a:defRPr/>
            </a:pPr>
            <a:r>
              <a:rPr lang="ru-RU" altLang="ru-RU" sz="1000" b="1" smtClean="0"/>
              <a:t>Островская (Гусева) Зоя Ефимовна</a:t>
            </a:r>
            <a:endParaRPr lang="ru-RU" altLang="ru-RU" sz="1000" smtClean="0"/>
          </a:p>
          <a:p>
            <a:pPr marL="274320" indent="-274320" eaLnBrk="1" fontAlgn="auto" hangingPunct="1">
              <a:lnSpc>
                <a:spcPct val="80000"/>
              </a:lnSpc>
              <a:spcAft>
                <a:spcPts val="0"/>
              </a:spcAft>
              <a:buFont typeface="Wingdings 2"/>
              <a:buChar char=""/>
              <a:defRPr/>
            </a:pPr>
            <a:r>
              <a:rPr lang="ru-RU" altLang="ru-RU" sz="1000" smtClean="0"/>
              <a:t>Участница Великой Отечественной войны, ветеран труда, награжденная орденом Трудового Красного Знамени.</a:t>
            </a:r>
          </a:p>
          <a:p>
            <a:pPr marL="274320" indent="-274320" eaLnBrk="1" fontAlgn="auto" hangingPunct="1">
              <a:lnSpc>
                <a:spcPct val="80000"/>
              </a:lnSpc>
              <a:spcAft>
                <a:spcPts val="0"/>
              </a:spcAft>
              <a:buFont typeface="Wingdings 2"/>
              <a:buChar char=""/>
              <a:defRPr/>
            </a:pPr>
            <a:r>
              <a:rPr lang="ru-RU" altLang="ru-RU" sz="1000" smtClean="0"/>
              <a:t>Зоя Ефимовна  преподавала русский  язык и литературу.  Добровольно ушла на фронт и служила в зенитной батарее. После войны работала в школе. Была интересным, нестандартным и неповторимым  человеком. Ее имя произносится первым на встречах выпускников и на юбилеях школы. Произносится с благодарностью и гордостью, что довелось учиться у нее, - так время и ученики сделали ее живой легендой школы № 1, в которой прошли все годы ее трудовой педагогической деятельности.   После войны Зоя Ефимовна всю жизнь работала в Нижнеингашской  школе № 1 и получила </a:t>
            </a:r>
            <a:r>
              <a:rPr lang="ru-RU" altLang="ru-RU" sz="1000" b="1" smtClean="0"/>
              <a:t>звание «Заслуженный учитель РФ».</a:t>
            </a:r>
            <a:endParaRPr lang="ru-RU" altLang="ru-RU" sz="1000" smtClean="0"/>
          </a:p>
          <a:p>
            <a:pPr marL="274320" indent="-274320" eaLnBrk="1" fontAlgn="auto" hangingPunct="1">
              <a:lnSpc>
                <a:spcPct val="80000"/>
              </a:lnSpc>
              <a:spcAft>
                <a:spcPts val="0"/>
              </a:spcAft>
              <a:buFont typeface="Wingdings 2"/>
              <a:buChar char=""/>
              <a:defRPr/>
            </a:pPr>
            <a:endParaRPr lang="ru-RU" altLang="ru-RU" sz="1000" smtClean="0"/>
          </a:p>
        </p:txBody>
      </p:sp>
      <p:pic>
        <p:nvPicPr>
          <p:cNvPr id="33796" name="Picture 7" descr="16407575"/>
          <p:cNvPicPr>
            <a:picLocks noChangeAspect="1" noChangeArrowheads="1"/>
          </p:cNvPicPr>
          <p:nvPr/>
        </p:nvPicPr>
        <p:blipFill>
          <a:blip r:embed="rId3"/>
          <a:srcRect/>
          <a:stretch>
            <a:fillRect/>
          </a:stretch>
        </p:blipFill>
        <p:spPr bwMode="auto">
          <a:xfrm>
            <a:off x="838200" y="3048000"/>
            <a:ext cx="944563" cy="1409700"/>
          </a:xfrm>
          <a:prstGeom prst="rect">
            <a:avLst/>
          </a:prstGeom>
          <a:noFill/>
          <a:ln w="9525">
            <a:noFill/>
            <a:miter lim="800000"/>
            <a:headEnd/>
            <a:tailEnd/>
          </a:ln>
        </p:spPr>
      </p:pic>
      <p:pic>
        <p:nvPicPr>
          <p:cNvPr id="33797" name="Picture 8" descr="ostrovskaya"/>
          <p:cNvPicPr>
            <a:picLocks noChangeAspect="1" noChangeArrowheads="1"/>
          </p:cNvPicPr>
          <p:nvPr/>
        </p:nvPicPr>
        <p:blipFill>
          <a:blip r:embed="rId4"/>
          <a:srcRect/>
          <a:stretch>
            <a:fillRect/>
          </a:stretch>
        </p:blipFill>
        <p:spPr bwMode="auto">
          <a:xfrm>
            <a:off x="838200" y="4648200"/>
            <a:ext cx="919163" cy="13716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bwMode="auto"/>
        <p:txBody>
          <a:bodyPr wrap="square" numCol="1" compatLnSpc="1">
            <a:prstTxWarp prst="textNoShape">
              <a:avLst/>
            </a:prstTxWarp>
          </a:bodyPr>
          <a:lstStyle/>
          <a:p>
            <a:pPr eaLnBrk="1" hangingPunct="1"/>
            <a:r>
              <a:rPr lang="ru-RU" altLang="ru-RU" cap="none" smtClean="0">
                <a:ln>
                  <a:noFill/>
                </a:ln>
                <a:solidFill>
                  <a:schemeClr val="tx1"/>
                </a:solidFill>
              </a:rPr>
              <a:t>Введение</a:t>
            </a:r>
          </a:p>
        </p:txBody>
      </p:sp>
      <p:sp>
        <p:nvSpPr>
          <p:cNvPr id="15362" name="Rectangle 3"/>
          <p:cNvSpPr>
            <a:spLocks noGrp="1" noChangeArrowheads="1"/>
          </p:cNvSpPr>
          <p:nvPr>
            <p:ph idx="1"/>
          </p:nvPr>
        </p:nvSpPr>
        <p:spPr/>
        <p:txBody>
          <a:bodyPr/>
          <a:lstStyle/>
          <a:p>
            <a:pPr eaLnBrk="1" hangingPunct="1">
              <a:lnSpc>
                <a:spcPct val="90000"/>
              </a:lnSpc>
            </a:pPr>
            <a:r>
              <a:rPr lang="ru-RU" altLang="ru-RU" sz="2200" smtClean="0"/>
              <a:t>Сведений об истории нашей школы не найти в учебниках или энциклопедиях. Их хранит только людская память, некоторые архивные документы, статьи из периодических изданий. Люди не вечны, поэтому  мы должны знать и хранить то доброе, что никто не должен забыть. </a:t>
            </a:r>
          </a:p>
          <a:p>
            <a:pPr eaLnBrk="1" hangingPunct="1">
              <a:lnSpc>
                <a:spcPct val="90000"/>
              </a:lnSpc>
            </a:pPr>
            <a:r>
              <a:rPr lang="ru-RU" altLang="ru-RU" sz="2200" smtClean="0"/>
              <a:t>Выпускник нашей школы, впоследствии работавший в ней учителем,  Александр Петрович Демидович написал в 2001 году книгу о родной школе «Встреча с юностью», С тех пор прошло 17 лет. </a:t>
            </a:r>
          </a:p>
          <a:p>
            <a:pPr eaLnBrk="1" hangingPunct="1">
              <a:lnSpc>
                <a:spcPct val="90000"/>
              </a:lnSpc>
            </a:pPr>
            <a:r>
              <a:rPr lang="ru-RU" altLang="ru-RU" sz="2200" smtClean="0"/>
              <a:t>Немало страниц посвящено сфере образования в книге-летописи «Земля Ингашская моя», изданной к 2014 году к 90-летию Нижнеингашского района.</a:t>
            </a: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pPr eaLnBrk="1" fontAlgn="auto" hangingPunct="1">
              <a:spcAft>
                <a:spcPts val="0"/>
              </a:spcAft>
              <a:defRPr/>
            </a:pPr>
            <a:r>
              <a:rPr lang="ru-RU" altLang="ru-RU" sz="4000" smtClean="0"/>
              <a:t>Участники Великой Отечественной войны</a:t>
            </a:r>
          </a:p>
        </p:txBody>
      </p:sp>
      <p:pic>
        <p:nvPicPr>
          <p:cNvPr id="34818" name="Picture 6" descr="88986767"/>
          <p:cNvPicPr>
            <a:picLocks noGrp="1" noChangeAspect="1" noChangeArrowheads="1"/>
          </p:cNvPicPr>
          <p:nvPr>
            <p:ph sz="half" idx="1"/>
          </p:nvPr>
        </p:nvPicPr>
        <p:blipFill>
          <a:blip r:embed="rId2"/>
          <a:srcRect/>
          <a:stretch>
            <a:fillRect/>
          </a:stretch>
        </p:blipFill>
        <p:spPr>
          <a:xfrm>
            <a:off x="838200" y="1676400"/>
            <a:ext cx="974725" cy="1447800"/>
          </a:xfrm>
        </p:spPr>
      </p:pic>
      <p:sp>
        <p:nvSpPr>
          <p:cNvPr id="16387" name="Rectangle 5"/>
          <p:cNvSpPr>
            <a:spLocks noGrp="1" noChangeArrowheads="1"/>
          </p:cNvSpPr>
          <p:nvPr>
            <p:ph sz="half" idx="2"/>
          </p:nvPr>
        </p:nvSpPr>
        <p:spPr>
          <a:xfrm>
            <a:off x="2819400" y="1600200"/>
            <a:ext cx="5867400" cy="4525963"/>
          </a:xfrm>
        </p:spPr>
        <p:txBody>
          <a:bodyPr>
            <a:normAutofit fontScale="92500"/>
          </a:bodyPr>
          <a:lstStyle/>
          <a:p>
            <a:pPr marL="274320" indent="-274320" eaLnBrk="1" fontAlgn="auto" hangingPunct="1">
              <a:lnSpc>
                <a:spcPct val="80000"/>
              </a:lnSpc>
              <a:spcAft>
                <a:spcPts val="0"/>
              </a:spcAft>
              <a:buFont typeface="Wingdings 2"/>
              <a:buChar char=""/>
              <a:defRPr/>
            </a:pPr>
            <a:r>
              <a:rPr lang="ru-RU" altLang="ru-RU" sz="900" b="1" smtClean="0"/>
              <a:t>Шевченко </a:t>
            </a:r>
          </a:p>
          <a:p>
            <a:pPr marL="274320" indent="-274320" eaLnBrk="1" fontAlgn="auto" hangingPunct="1">
              <a:lnSpc>
                <a:spcPct val="80000"/>
              </a:lnSpc>
              <a:spcAft>
                <a:spcPts val="0"/>
              </a:spcAft>
              <a:buFont typeface="Wingdings 2"/>
              <a:buChar char=""/>
              <a:defRPr/>
            </a:pPr>
            <a:r>
              <a:rPr lang="ru-RU" altLang="ru-RU" sz="900" b="1" smtClean="0"/>
              <a:t>Павел Харитонович</a:t>
            </a:r>
            <a:endParaRPr lang="ru-RU" altLang="ru-RU" sz="900" smtClean="0"/>
          </a:p>
          <a:p>
            <a:pPr marL="274320" indent="-274320" eaLnBrk="1" fontAlgn="auto" hangingPunct="1">
              <a:lnSpc>
                <a:spcPct val="80000"/>
              </a:lnSpc>
              <a:spcAft>
                <a:spcPts val="0"/>
              </a:spcAft>
              <a:buFont typeface="Wingdings 2"/>
              <a:buChar char=""/>
              <a:defRPr/>
            </a:pPr>
            <a:r>
              <a:rPr lang="ru-RU" altLang="ru-RU" sz="900" smtClean="0"/>
              <a:t>В армию  Павел Харитонович призвался в </a:t>
            </a:r>
            <a:r>
              <a:rPr lang="ru-RU" altLang="ru-RU" sz="900" b="1" smtClean="0"/>
              <a:t>1939 году</a:t>
            </a:r>
            <a:r>
              <a:rPr lang="ru-RU" altLang="ru-RU" sz="900" smtClean="0"/>
              <a:t>. Попал в пехотный полк</a:t>
            </a:r>
            <a:r>
              <a:rPr lang="ru-RU" altLang="ru-RU" sz="900" b="1" smtClean="0"/>
              <a:t> 153 стрелковой дивизии. В 1941 году</a:t>
            </a:r>
            <a:r>
              <a:rPr lang="ru-RU" altLang="ru-RU" sz="900" smtClean="0"/>
              <a:t> с боями отступал до </a:t>
            </a:r>
            <a:r>
              <a:rPr lang="ru-RU" altLang="ru-RU" sz="900" b="1" smtClean="0"/>
              <a:t>Сталинграда</a:t>
            </a:r>
            <a:r>
              <a:rPr lang="ru-RU" altLang="ru-RU" sz="900" smtClean="0"/>
              <a:t>, служил разведчиком, ходил в глубинную разведку.</a:t>
            </a:r>
          </a:p>
          <a:p>
            <a:pPr marL="274320" indent="-274320" eaLnBrk="1" fontAlgn="auto" hangingPunct="1">
              <a:lnSpc>
                <a:spcPct val="80000"/>
              </a:lnSpc>
              <a:spcAft>
                <a:spcPts val="0"/>
              </a:spcAft>
              <a:buFont typeface="Wingdings 2"/>
              <a:buChar char=""/>
              <a:defRPr/>
            </a:pPr>
            <a:r>
              <a:rPr lang="ru-RU" altLang="ru-RU" sz="900" smtClean="0"/>
              <a:t>Был награжден медалью </a:t>
            </a:r>
            <a:r>
              <a:rPr lang="ru-RU" altLang="ru-RU" sz="900" b="1" smtClean="0"/>
              <a:t>«За взятие Берлина».</a:t>
            </a:r>
            <a:r>
              <a:rPr lang="ru-RU" altLang="ru-RU" sz="900" smtClean="0"/>
              <a:t> </a:t>
            </a:r>
            <a:r>
              <a:rPr lang="ru-RU" altLang="ru-RU" sz="900" b="1" smtClean="0"/>
              <a:t>11 марта 1985 года</a:t>
            </a:r>
            <a:r>
              <a:rPr lang="ru-RU" altLang="ru-RU" sz="900" smtClean="0"/>
              <a:t> орденом </a:t>
            </a:r>
            <a:r>
              <a:rPr lang="ru-RU" altLang="ru-RU" sz="900" b="1" smtClean="0"/>
              <a:t>Отечественной войны I степени.</a:t>
            </a:r>
            <a:endParaRPr lang="ru-RU" altLang="ru-RU" sz="900" smtClean="0"/>
          </a:p>
          <a:p>
            <a:pPr marL="274320" indent="-274320" eaLnBrk="1" fontAlgn="auto" hangingPunct="1">
              <a:lnSpc>
                <a:spcPct val="80000"/>
              </a:lnSpc>
              <a:spcAft>
                <a:spcPts val="0"/>
              </a:spcAft>
              <a:buFont typeface="Wingdings 2"/>
              <a:buChar char=""/>
              <a:defRPr/>
            </a:pPr>
            <a:r>
              <a:rPr lang="ru-RU" altLang="ru-RU" sz="900" smtClean="0"/>
              <a:t>После войны  работал в школе № 1 мастером производственного обучения.</a:t>
            </a:r>
          </a:p>
          <a:p>
            <a:pPr marL="274320" indent="-274320" eaLnBrk="1" fontAlgn="auto" hangingPunct="1">
              <a:lnSpc>
                <a:spcPct val="80000"/>
              </a:lnSpc>
              <a:spcAft>
                <a:spcPts val="0"/>
              </a:spcAft>
              <a:buFont typeface="Wingdings 2"/>
              <a:buChar char=""/>
              <a:defRPr/>
            </a:pPr>
            <a:endParaRPr lang="ru-RU" altLang="ru-RU" sz="900" b="1" smtClean="0"/>
          </a:p>
          <a:p>
            <a:pPr marL="274320" indent="-274320" eaLnBrk="1" fontAlgn="auto" hangingPunct="1">
              <a:lnSpc>
                <a:spcPct val="80000"/>
              </a:lnSpc>
              <a:spcAft>
                <a:spcPts val="0"/>
              </a:spcAft>
              <a:buFont typeface="Wingdings 2"/>
              <a:buChar char=""/>
              <a:defRPr/>
            </a:pPr>
            <a:endParaRPr lang="ru-RU" altLang="ru-RU" sz="900" b="1" smtClean="0"/>
          </a:p>
          <a:p>
            <a:pPr marL="274320" indent="-274320" eaLnBrk="1" fontAlgn="auto" hangingPunct="1">
              <a:lnSpc>
                <a:spcPct val="80000"/>
              </a:lnSpc>
              <a:spcAft>
                <a:spcPts val="0"/>
              </a:spcAft>
              <a:buFont typeface="Wingdings 2"/>
              <a:buChar char=""/>
              <a:defRPr/>
            </a:pPr>
            <a:endParaRPr lang="ru-RU" altLang="ru-RU" sz="900" b="1" smtClean="0"/>
          </a:p>
          <a:p>
            <a:pPr marL="274320" indent="-274320" eaLnBrk="1" fontAlgn="auto" hangingPunct="1">
              <a:lnSpc>
                <a:spcPct val="80000"/>
              </a:lnSpc>
              <a:spcAft>
                <a:spcPts val="0"/>
              </a:spcAft>
              <a:buFont typeface="Wingdings 2"/>
              <a:buChar char=""/>
              <a:defRPr/>
            </a:pPr>
            <a:r>
              <a:rPr lang="ru-RU" altLang="ru-RU" sz="900" b="1" smtClean="0"/>
              <a:t>Марьясов </a:t>
            </a:r>
          </a:p>
          <a:p>
            <a:pPr marL="274320" indent="-274320" eaLnBrk="1" fontAlgn="auto" hangingPunct="1">
              <a:lnSpc>
                <a:spcPct val="80000"/>
              </a:lnSpc>
              <a:spcAft>
                <a:spcPts val="0"/>
              </a:spcAft>
              <a:buFont typeface="Wingdings 2"/>
              <a:buChar char=""/>
              <a:defRPr/>
            </a:pPr>
            <a:r>
              <a:rPr lang="ru-RU" altLang="ru-RU" sz="900" b="1" smtClean="0"/>
              <a:t>Валентин Васильевич</a:t>
            </a:r>
            <a:endParaRPr lang="ru-RU" altLang="ru-RU" sz="900" smtClean="0"/>
          </a:p>
          <a:p>
            <a:pPr marL="274320" indent="-274320" eaLnBrk="1" fontAlgn="auto" hangingPunct="1">
              <a:lnSpc>
                <a:spcPct val="80000"/>
              </a:lnSpc>
              <a:spcAft>
                <a:spcPts val="0"/>
              </a:spcAft>
              <a:buFont typeface="Wingdings 2"/>
              <a:buChar char=""/>
              <a:defRPr/>
            </a:pPr>
            <a:r>
              <a:rPr lang="ru-RU" altLang="ru-RU" sz="900" smtClean="0"/>
              <a:t>В апреле 1940 года приехал работать учителем литературы  в нашу школу по направлению от Красноярского учительского института. Несмотря на свою молодость, среди учеников пользовался безусловным авторитетом. </a:t>
            </a:r>
          </a:p>
          <a:p>
            <a:pPr marL="274320" indent="-274320" eaLnBrk="1" fontAlgn="auto" hangingPunct="1">
              <a:lnSpc>
                <a:spcPct val="80000"/>
              </a:lnSpc>
              <a:spcAft>
                <a:spcPts val="0"/>
              </a:spcAft>
              <a:buFont typeface="Wingdings 2"/>
              <a:buChar char=""/>
              <a:defRPr/>
            </a:pPr>
            <a:r>
              <a:rPr lang="ru-RU" altLang="ru-RU" sz="900" smtClean="0"/>
              <a:t>Долгое время работал в  одной из школ г. Красноярска. Валентину Васильевичу было присвоено звание  заслуженного учителя школы РСФСР. </a:t>
            </a:r>
          </a:p>
          <a:p>
            <a:pPr marL="274320" indent="-274320" eaLnBrk="1" fontAlgn="auto" hangingPunct="1">
              <a:lnSpc>
                <a:spcPct val="80000"/>
              </a:lnSpc>
              <a:spcAft>
                <a:spcPts val="0"/>
              </a:spcAft>
              <a:buFont typeface="Wingdings 2"/>
              <a:buChar char=""/>
              <a:defRPr/>
            </a:pPr>
            <a:endParaRPr lang="ru-RU" altLang="ru-RU" sz="900" b="1" smtClean="0"/>
          </a:p>
          <a:p>
            <a:pPr marL="274320" indent="-274320" eaLnBrk="1" fontAlgn="auto" hangingPunct="1">
              <a:lnSpc>
                <a:spcPct val="80000"/>
              </a:lnSpc>
              <a:spcAft>
                <a:spcPts val="0"/>
              </a:spcAft>
              <a:buFont typeface="Wingdings 2"/>
              <a:buChar char=""/>
              <a:defRPr/>
            </a:pPr>
            <a:endParaRPr lang="ru-RU" altLang="ru-RU" sz="900" b="1" smtClean="0"/>
          </a:p>
          <a:p>
            <a:pPr marL="274320" indent="-274320" eaLnBrk="1" fontAlgn="auto" hangingPunct="1">
              <a:lnSpc>
                <a:spcPct val="80000"/>
              </a:lnSpc>
              <a:spcAft>
                <a:spcPts val="0"/>
              </a:spcAft>
              <a:buFont typeface="Wingdings 2"/>
              <a:buChar char=""/>
              <a:defRPr/>
            </a:pPr>
            <a:endParaRPr lang="ru-RU" altLang="ru-RU" sz="900" b="1" smtClean="0"/>
          </a:p>
          <a:p>
            <a:pPr marL="274320" indent="-274320" eaLnBrk="1" fontAlgn="auto" hangingPunct="1">
              <a:lnSpc>
                <a:spcPct val="80000"/>
              </a:lnSpc>
              <a:spcAft>
                <a:spcPts val="0"/>
              </a:spcAft>
              <a:buFont typeface="Wingdings 2"/>
              <a:buChar char=""/>
              <a:defRPr/>
            </a:pPr>
            <a:endParaRPr lang="ru-RU" altLang="ru-RU" sz="900" b="1" smtClean="0"/>
          </a:p>
          <a:p>
            <a:pPr marL="274320" indent="-274320" eaLnBrk="1" fontAlgn="auto" hangingPunct="1">
              <a:lnSpc>
                <a:spcPct val="80000"/>
              </a:lnSpc>
              <a:spcAft>
                <a:spcPts val="0"/>
              </a:spcAft>
              <a:buFont typeface="Wingdings 2"/>
              <a:buChar char=""/>
              <a:defRPr/>
            </a:pPr>
            <a:r>
              <a:rPr lang="ru-RU" altLang="ru-RU" sz="900" b="1" smtClean="0"/>
              <a:t>Пугачев</a:t>
            </a:r>
          </a:p>
          <a:p>
            <a:pPr marL="274320" indent="-274320" eaLnBrk="1" fontAlgn="auto" hangingPunct="1">
              <a:lnSpc>
                <a:spcPct val="80000"/>
              </a:lnSpc>
              <a:spcAft>
                <a:spcPts val="0"/>
              </a:spcAft>
              <a:buFont typeface="Wingdings 2"/>
              <a:buChar char=""/>
              <a:defRPr/>
            </a:pPr>
            <a:r>
              <a:rPr lang="ru-RU" altLang="ru-RU" sz="900" b="1" smtClean="0"/>
              <a:t>Владимир Николаевич</a:t>
            </a:r>
            <a:endParaRPr lang="ru-RU" altLang="ru-RU" sz="900" smtClean="0"/>
          </a:p>
          <a:p>
            <a:pPr marL="274320" indent="-274320" eaLnBrk="1" fontAlgn="auto" hangingPunct="1">
              <a:lnSpc>
                <a:spcPct val="80000"/>
              </a:lnSpc>
              <a:spcAft>
                <a:spcPts val="0"/>
              </a:spcAft>
              <a:buFont typeface="Wingdings 2"/>
              <a:buChar char=""/>
              <a:defRPr/>
            </a:pPr>
            <a:r>
              <a:rPr lang="ru-RU" altLang="ru-RU" sz="900" smtClean="0"/>
              <a:t>Родился в 1924 году в посёлке Нижний Ингаш Красноярского края. Окончил Красноярский радиотехнический техникум и Красноярский государственный педагогический институт, возглавлял отдел гражданской обороны в институте с 1978 по 1985 год. С 1941 года — в армии, участник Великой Отечественной войны, трижды ранен. С 1974 года — полковник запаса. Стихи и очерки публиковал в армейских, краевых и центральных газетах, в журналах «Наш современник», «Советский воин», «На боевом посту», «Енисей», «Светлица», во многих коллективных сборниках, был их составителем. Издал книги стихов «Маки» (1990), «В вечном строю» (1993), «Минута молчания» (1993), «Ваш сын погиб» (1994) и другие. В 1995 году был принят в Союз писателей России. Умер в 1996 году в Красноярске.</a:t>
            </a:r>
          </a:p>
          <a:p>
            <a:pPr marL="274320" indent="-274320" eaLnBrk="1" fontAlgn="auto" hangingPunct="1">
              <a:lnSpc>
                <a:spcPct val="80000"/>
              </a:lnSpc>
              <a:spcAft>
                <a:spcPts val="0"/>
              </a:spcAft>
              <a:buFont typeface="Wingdings 2"/>
              <a:buChar char=""/>
              <a:defRPr/>
            </a:pPr>
            <a:endParaRPr lang="ru-RU" altLang="ru-RU" sz="900" smtClean="0"/>
          </a:p>
          <a:p>
            <a:pPr marL="274320" indent="-274320" eaLnBrk="1" fontAlgn="auto" hangingPunct="1">
              <a:lnSpc>
                <a:spcPct val="80000"/>
              </a:lnSpc>
              <a:spcAft>
                <a:spcPts val="0"/>
              </a:spcAft>
              <a:buFont typeface="Wingdings 2"/>
              <a:buChar char=""/>
              <a:defRPr/>
            </a:pPr>
            <a:endParaRPr lang="ru-RU" altLang="ru-RU" sz="900" smtClean="0"/>
          </a:p>
        </p:txBody>
      </p:sp>
      <p:pic>
        <p:nvPicPr>
          <p:cNvPr id="34820" name="Picture 7" descr="IMG_20170501_144745"/>
          <p:cNvPicPr>
            <a:picLocks noChangeAspect="1" noChangeArrowheads="1"/>
          </p:cNvPicPr>
          <p:nvPr/>
        </p:nvPicPr>
        <p:blipFill>
          <a:blip r:embed="rId3"/>
          <a:srcRect/>
          <a:stretch>
            <a:fillRect/>
          </a:stretch>
        </p:blipFill>
        <p:spPr bwMode="auto">
          <a:xfrm>
            <a:off x="914400" y="3276600"/>
            <a:ext cx="762000" cy="914400"/>
          </a:xfrm>
          <a:prstGeom prst="rect">
            <a:avLst/>
          </a:prstGeom>
          <a:noFill/>
          <a:ln w="9525">
            <a:noFill/>
            <a:miter lim="800000"/>
            <a:headEnd/>
            <a:tailEnd/>
          </a:ln>
        </p:spPr>
      </p:pic>
      <p:pic>
        <p:nvPicPr>
          <p:cNvPr id="34821" name="Picture 8" descr="Пугачев В. Н."/>
          <p:cNvPicPr>
            <a:picLocks noChangeAspect="1" noChangeArrowheads="1"/>
          </p:cNvPicPr>
          <p:nvPr/>
        </p:nvPicPr>
        <p:blipFill>
          <a:blip r:embed="rId4"/>
          <a:srcRect/>
          <a:stretch>
            <a:fillRect/>
          </a:stretch>
        </p:blipFill>
        <p:spPr bwMode="auto">
          <a:xfrm>
            <a:off x="914400" y="4419600"/>
            <a:ext cx="982663" cy="1066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320040"/>
            <a:ext cx="7239000" cy="1143000"/>
          </a:xfrm>
        </p:spPr>
        <p:txBody>
          <a:bodyPr/>
          <a:lstStyle/>
          <a:p>
            <a:pPr eaLnBrk="1" fontAlgn="auto" hangingPunct="1">
              <a:spcAft>
                <a:spcPts val="0"/>
              </a:spcAft>
              <a:defRPr/>
            </a:pPr>
            <a:r>
              <a:rPr lang="ru-RU" altLang="ru-RU" smtClean="0"/>
              <a:t>1946 </a:t>
            </a:r>
          </a:p>
        </p:txBody>
      </p:sp>
      <p:sp>
        <p:nvSpPr>
          <p:cNvPr id="35842" name="Rectangle 3"/>
          <p:cNvSpPr>
            <a:spLocks noGrp="1" noChangeArrowheads="1"/>
          </p:cNvSpPr>
          <p:nvPr>
            <p:ph idx="1"/>
          </p:nvPr>
        </p:nvSpPr>
        <p:spPr/>
        <p:txBody>
          <a:bodyPr/>
          <a:lstStyle/>
          <a:p>
            <a:pPr eaLnBrk="1" hangingPunct="1"/>
            <a:r>
              <a:rPr lang="ru-RU" altLang="ru-RU" smtClean="0"/>
              <a:t>При Нижнеингашской средней школе открыта оздоровительная площадка для 55 учеников. </a:t>
            </a:r>
          </a:p>
          <a:p>
            <a:pPr eaLnBrk="1" hangingPunct="1"/>
            <a:r>
              <a:rPr lang="ru-RU" altLang="ru-RU" smtClean="0"/>
              <a:t>Летом группы пионеров-отличников, ударники учебы, лучшие активисты дружины и отрядов побывали на экскурсиях в Иланске, Канске, Красноярске. </a:t>
            </a: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fontAlgn="auto" hangingPunct="1">
              <a:spcAft>
                <a:spcPts val="0"/>
              </a:spcAft>
              <a:defRPr/>
            </a:pPr>
            <a:r>
              <a:rPr lang="ru-RU" altLang="ru-RU" smtClean="0"/>
              <a:t>1948</a:t>
            </a:r>
          </a:p>
        </p:txBody>
      </p:sp>
      <p:sp>
        <p:nvSpPr>
          <p:cNvPr id="36866" name="Rectangle 3"/>
          <p:cNvSpPr>
            <a:spLocks noGrp="1" noChangeArrowheads="1"/>
          </p:cNvSpPr>
          <p:nvPr>
            <p:ph sz="half" idx="1"/>
          </p:nvPr>
        </p:nvSpPr>
        <p:spPr>
          <a:xfrm>
            <a:off x="457200" y="1600200"/>
            <a:ext cx="3521075" cy="4525963"/>
          </a:xfrm>
        </p:spPr>
        <p:txBody>
          <a:bodyPr/>
          <a:lstStyle/>
          <a:p>
            <a:pPr eaLnBrk="1" hangingPunct="1">
              <a:lnSpc>
                <a:spcPct val="80000"/>
              </a:lnSpc>
            </a:pPr>
            <a:r>
              <a:rPr lang="ru-RU" altLang="ru-RU" sz="1400" smtClean="0"/>
              <a:t>По рекомендации директора школы Ицакова Петра Петровича и инициативе учителей Семеновой Нины Евсеевны, Кигур Варвары Александровны был заложен школьный сад. Основной целью было желание продолжить дело Мичурина в Сибири, доказать, что в местных условиях будут расти яблоки и ранет, высокоурожайные сорта малины, смородины, капусты, других овощных культур, научить крестьян культурно и умело пользоваться землей, чтобы на приусадебных участках росли плодоносящие культуры, высокоурожайные сорта овощей. Весной силами учащихся расчищены и вскопаны участки. </a:t>
            </a:r>
          </a:p>
          <a:p>
            <a:pPr eaLnBrk="1" hangingPunct="1">
              <a:lnSpc>
                <a:spcPct val="80000"/>
              </a:lnSpc>
            </a:pPr>
            <a:endParaRPr lang="ru-RU" altLang="ru-RU" sz="1400" smtClean="0"/>
          </a:p>
          <a:p>
            <a:pPr eaLnBrk="1" hangingPunct="1">
              <a:lnSpc>
                <a:spcPct val="80000"/>
              </a:lnSpc>
            </a:pPr>
            <a:r>
              <a:rPr lang="ru-RU" altLang="ru-RU" sz="1400" smtClean="0"/>
              <a:t>Школьный сад  объединил взрослых и детей, наставников и учителей, научил труду и красоте жизни, познанию мира и его гармонии. </a:t>
            </a:r>
          </a:p>
          <a:p>
            <a:pPr eaLnBrk="1" hangingPunct="1">
              <a:lnSpc>
                <a:spcPct val="80000"/>
              </a:lnSpc>
            </a:pPr>
            <a:endParaRPr lang="ru-RU" altLang="ru-RU" sz="1400" smtClean="0"/>
          </a:p>
        </p:txBody>
      </p:sp>
      <p:pic>
        <p:nvPicPr>
          <p:cNvPr id="36867" name="Picture 5" descr="IMG_20180120_144410"/>
          <p:cNvPicPr>
            <a:picLocks noGrp="1" noChangeAspect="1" noChangeArrowheads="1"/>
          </p:cNvPicPr>
          <p:nvPr>
            <p:ph sz="half" idx="2"/>
          </p:nvPr>
        </p:nvPicPr>
        <p:blipFill>
          <a:blip r:embed="rId2"/>
          <a:srcRect/>
          <a:stretch>
            <a:fillRect/>
          </a:stretch>
        </p:blipFill>
        <p:spPr>
          <a:xfrm>
            <a:off x="4178300" y="2728913"/>
            <a:ext cx="3521075" cy="2268537"/>
          </a:xfrm>
        </p:spPr>
      </p:pic>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73075" y="307340"/>
            <a:ext cx="7242048" cy="1143000"/>
          </a:xfrm>
        </p:spPr>
        <p:txBody>
          <a:bodyPr/>
          <a:lstStyle/>
          <a:p>
            <a:pPr eaLnBrk="1" fontAlgn="auto" hangingPunct="1">
              <a:spcAft>
                <a:spcPts val="0"/>
              </a:spcAft>
              <a:defRPr/>
            </a:pPr>
            <a:r>
              <a:rPr lang="ru-RU" altLang="ru-RU" smtClean="0"/>
              <a:t>1950-е</a:t>
            </a:r>
          </a:p>
        </p:txBody>
      </p:sp>
      <p:sp>
        <p:nvSpPr>
          <p:cNvPr id="19459" name="Rectangle 3"/>
          <p:cNvSpPr>
            <a:spLocks noGrp="1" noChangeArrowheads="1"/>
          </p:cNvSpPr>
          <p:nvPr>
            <p:ph sz="half" idx="1"/>
          </p:nvPr>
        </p:nvSpPr>
        <p:spPr>
          <a:xfrm>
            <a:off x="457200" y="1600200"/>
            <a:ext cx="3521075" cy="4525963"/>
          </a:xfrm>
        </p:spPr>
        <p:txBody>
          <a:bodyPr>
            <a:normAutofit fontScale="92500" lnSpcReduction="10000"/>
          </a:bodyPr>
          <a:lstStyle/>
          <a:p>
            <a:pPr marL="274320" indent="-274320" eaLnBrk="1" fontAlgn="auto" hangingPunct="1">
              <a:lnSpc>
                <a:spcPct val="90000"/>
              </a:lnSpc>
              <a:spcAft>
                <a:spcPts val="0"/>
              </a:spcAft>
              <a:buFont typeface="Wingdings 2"/>
              <a:buChar char=""/>
              <a:defRPr/>
            </a:pPr>
            <a:r>
              <a:rPr lang="ru-RU" altLang="ru-RU" sz="1800" smtClean="0"/>
              <a:t>вспоминает Алина Ивановна Березовская, выпускница школы 1953 года с «золотым» аттестатом зрелости, впоследствии кандидат химических наук, изобретатель, рационализатор, руководитель центрально-заводской лаборатории завода Медпрепаратов:</a:t>
            </a:r>
          </a:p>
          <a:p>
            <a:pPr marL="274320" indent="-274320" eaLnBrk="1" fontAlgn="auto" hangingPunct="1">
              <a:lnSpc>
                <a:spcPct val="90000"/>
              </a:lnSpc>
              <a:spcAft>
                <a:spcPts val="0"/>
              </a:spcAft>
              <a:buFont typeface="Wingdings 2"/>
              <a:buChar char=""/>
              <a:defRPr/>
            </a:pPr>
            <a:r>
              <a:rPr lang="ru-RU" altLang="ru-RU" sz="1800" smtClean="0"/>
              <a:t> «Мы все были плохо одеты и обуты, питались со своего огорода. Но от этого требования к учёбе и поведению не снижались. Учительский коллектив был интернациональным, были среди них и учёные…».</a:t>
            </a:r>
          </a:p>
        </p:txBody>
      </p:sp>
      <p:pic>
        <p:nvPicPr>
          <p:cNvPr id="37891" name="Рисунок 4"/>
          <p:cNvPicPr>
            <a:picLocks noGrp="1" noChangeAspect="1"/>
          </p:cNvPicPr>
          <p:nvPr>
            <p:ph sz="half" idx="2"/>
          </p:nvPr>
        </p:nvPicPr>
        <p:blipFill>
          <a:blip r:embed="rId2"/>
          <a:srcRect/>
          <a:stretch>
            <a:fillRect/>
          </a:stretch>
        </p:blipFill>
        <p:spPr>
          <a:xfrm>
            <a:off x="4800600" y="609600"/>
            <a:ext cx="4181475" cy="3146425"/>
          </a:xfrm>
        </p:spPr>
      </p:pic>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fontAlgn="auto" hangingPunct="1">
              <a:spcAft>
                <a:spcPts val="0"/>
              </a:spcAft>
              <a:defRPr/>
            </a:pPr>
            <a:r>
              <a:rPr lang="ru-RU" altLang="ru-RU" smtClean="0"/>
              <a:t>1950-е</a:t>
            </a:r>
          </a:p>
        </p:txBody>
      </p:sp>
      <p:sp>
        <p:nvSpPr>
          <p:cNvPr id="20483" name="Rectangle 3"/>
          <p:cNvSpPr>
            <a:spLocks noGrp="1" noChangeArrowheads="1"/>
          </p:cNvSpPr>
          <p:nvPr>
            <p:ph sz="half" idx="1"/>
          </p:nvPr>
        </p:nvSpPr>
        <p:spPr>
          <a:xfrm>
            <a:off x="457200" y="1600200"/>
            <a:ext cx="4876800" cy="4525963"/>
          </a:xfrm>
        </p:spPr>
        <p:txBody>
          <a:bodyPr>
            <a:normAutofit lnSpcReduction="10000"/>
          </a:bodyPr>
          <a:lstStyle/>
          <a:p>
            <a:pPr marL="274320" indent="-274320" eaLnBrk="1" fontAlgn="auto" hangingPunct="1">
              <a:lnSpc>
                <a:spcPct val="90000"/>
              </a:lnSpc>
              <a:spcAft>
                <a:spcPts val="0"/>
              </a:spcAft>
              <a:buFont typeface="Wingdings 2"/>
              <a:buChar char=""/>
              <a:defRPr/>
            </a:pPr>
            <a:r>
              <a:rPr lang="ru-RU" altLang="ru-RU" sz="1800" smtClean="0"/>
              <a:t>Из воспоминаний Александра Петровича Демидовича: </a:t>
            </a:r>
          </a:p>
          <a:p>
            <a:pPr marL="274320" indent="-274320" eaLnBrk="1" fontAlgn="auto" hangingPunct="1">
              <a:lnSpc>
                <a:spcPct val="90000"/>
              </a:lnSpc>
              <a:spcAft>
                <a:spcPts val="0"/>
              </a:spcAft>
              <a:buFont typeface="Wingdings 2"/>
              <a:buChar char=""/>
              <a:defRPr/>
            </a:pPr>
            <a:r>
              <a:rPr lang="ru-RU" altLang="ru-RU" sz="1800" smtClean="0"/>
              <a:t>«Мы, поколение послевоенных школьников, прошли самое настоящее испытание трудом. Уже в пятом и шестом классах мы ездили на уборку турнепса в деревню Ивановку, колхоз имени Сталина. Убирали лен, занимались погрузкой урожая в таратайки. Когда стали постарше, копали картошку в Верхнем Ингаше, Максаковке, Красном борце, «Искре». Туда и обратно шли пешком, в руках несли скромные узелки с едой. Вволю грызли турнепс…, вкусными были печеный картофель, поджаренное на лопате зерно. Немало было работы на двух пришкольных участках.»[ </a:t>
            </a:r>
          </a:p>
        </p:txBody>
      </p:sp>
      <p:pic>
        <p:nvPicPr>
          <p:cNvPr id="38915" name="Объект 3"/>
          <p:cNvPicPr>
            <a:picLocks noGrp="1" noChangeAspect="1"/>
          </p:cNvPicPr>
          <p:nvPr>
            <p:ph sz="half" idx="2"/>
          </p:nvPr>
        </p:nvPicPr>
        <p:blipFill>
          <a:blip r:embed="rId2"/>
          <a:srcRect/>
          <a:stretch>
            <a:fillRect/>
          </a:stretch>
        </p:blipFill>
        <p:spPr>
          <a:xfrm>
            <a:off x="5105400" y="2438400"/>
            <a:ext cx="2895600" cy="2306638"/>
          </a:xfrm>
        </p:spPr>
      </p:pic>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143000"/>
          </a:xfrm>
        </p:spPr>
        <p:txBody>
          <a:bodyPr/>
          <a:lstStyle/>
          <a:p>
            <a:pPr eaLnBrk="1" fontAlgn="auto" hangingPunct="1">
              <a:spcAft>
                <a:spcPts val="0"/>
              </a:spcAft>
              <a:defRPr/>
            </a:pPr>
            <a:r>
              <a:rPr lang="ru-RU" altLang="ru-RU" smtClean="0">
                <a:effectLst>
                  <a:outerShdw blurRad="38100" dist="38100" dir="2700000" algn="tl">
                    <a:srgbClr val="C0C0C0"/>
                  </a:outerShdw>
                </a:effectLst>
              </a:rPr>
              <a:t>1960-е</a:t>
            </a:r>
          </a:p>
        </p:txBody>
      </p:sp>
      <p:sp>
        <p:nvSpPr>
          <p:cNvPr id="3" name="Объект 2"/>
          <p:cNvSpPr>
            <a:spLocks noGrp="1"/>
          </p:cNvSpPr>
          <p:nvPr>
            <p:ph idx="1"/>
          </p:nvPr>
        </p:nvSpPr>
        <p:spPr/>
        <p:txBody>
          <a:bodyPr>
            <a:normAutofit/>
          </a:bodyPr>
          <a:lstStyle/>
          <a:p>
            <a:pPr marL="228600" indent="-228600" eaLnBrk="1" fontAlgn="auto" hangingPunct="1">
              <a:spcAft>
                <a:spcPts val="0"/>
              </a:spcAft>
              <a:buFont typeface="Wingdings 2"/>
              <a:buChar char=""/>
              <a:defRPr/>
            </a:pPr>
            <a:r>
              <a:rPr lang="ru-RU" altLang="ru-RU" sz="2400" smtClean="0">
                <a:effectLst>
                  <a:outerShdw blurRad="38100" dist="38100" dir="2700000" algn="tl">
                    <a:srgbClr val="C0C0C0"/>
                  </a:outerShdw>
                </a:effectLst>
              </a:rPr>
              <a:t>Советские люди одержимы великой целью – построить коммунизм. </a:t>
            </a:r>
          </a:p>
          <a:p>
            <a:pPr marL="228600" indent="-228600" eaLnBrk="1" fontAlgn="auto" hangingPunct="1">
              <a:spcAft>
                <a:spcPts val="0"/>
              </a:spcAft>
              <a:buFont typeface="Wingdings 2"/>
              <a:buChar char=""/>
              <a:defRPr/>
            </a:pPr>
            <a:r>
              <a:rPr lang="ru-RU" altLang="ru-RU" sz="2400" smtClean="0">
                <a:effectLst>
                  <a:outerShdw blurRad="38100" dist="38100" dir="2700000" algn="tl">
                    <a:srgbClr val="C0C0C0"/>
                  </a:outerShdw>
                </a:effectLst>
              </a:rPr>
              <a:t>В конце I четверти первоклассников принимали в октябрята. На грудь им вешали пятиконечную звездочку с портретом Ленина</a:t>
            </a:r>
          </a:p>
          <a:p>
            <a:pPr marL="228600" indent="-228600" eaLnBrk="1" fontAlgn="auto" hangingPunct="1">
              <a:spcAft>
                <a:spcPts val="0"/>
              </a:spcAft>
              <a:buFont typeface="Wingdings 2"/>
              <a:buChar char=""/>
              <a:defRPr/>
            </a:pPr>
            <a:r>
              <a:rPr lang="ru-RU" altLang="ru-RU" sz="2400" smtClean="0">
                <a:effectLst>
                  <a:outerShdw blurRad="38100" dist="38100" dir="2700000" algn="tl">
                    <a:srgbClr val="C0C0C0"/>
                  </a:outerShdw>
                </a:effectLst>
              </a:rPr>
              <a:t>В третьем классе учащихся принимали в пионеры. Им повязывали красные галстуки</a:t>
            </a:r>
          </a:p>
          <a:p>
            <a:pPr marL="228600" indent="-228600" eaLnBrk="1" fontAlgn="auto" hangingPunct="1">
              <a:spcAft>
                <a:spcPts val="0"/>
              </a:spcAft>
              <a:buFont typeface="Wingdings 2"/>
              <a:buChar char=""/>
              <a:defRPr/>
            </a:pPr>
            <a:r>
              <a:rPr lang="ru-RU" altLang="ru-RU" sz="2400" smtClean="0">
                <a:effectLst>
                  <a:outerShdw blurRad="38100" dist="38100" dir="2700000" algn="tl">
                    <a:srgbClr val="C0C0C0"/>
                  </a:outerShdw>
                </a:effectLst>
              </a:rPr>
              <a:t>Достигнув 14 лет и имея высокие показатели в учебе, общественной работе и труде, ребята получали право вступить в ряды Всесоюзного ленинского коммунистического союза молодежи. </a:t>
            </a:r>
          </a:p>
          <a:p>
            <a:pPr marL="228600" indent="-228600" eaLnBrk="1" fontAlgn="auto" hangingPunct="1">
              <a:spcAft>
                <a:spcPts val="0"/>
              </a:spcAft>
              <a:buFont typeface="Wingdings 2"/>
              <a:buChar char=""/>
              <a:defRPr/>
            </a:pPr>
            <a:endParaRPr lang="ru-RU" altLang="ru-RU" sz="2400" smtClean="0">
              <a:effectLst>
                <a:outerShdw blurRad="38100" dist="38100" dir="2700000" algn="tl">
                  <a:srgbClr val="C0C0C0"/>
                </a:outerShdw>
              </a:effectLst>
            </a:endParaRP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fontAlgn="auto" hangingPunct="1">
              <a:spcAft>
                <a:spcPts val="0"/>
              </a:spcAft>
              <a:defRPr/>
            </a:pPr>
            <a:r>
              <a:rPr lang="ru-RU" altLang="ru-RU" smtClean="0"/>
              <a:t>1960-е</a:t>
            </a:r>
          </a:p>
        </p:txBody>
      </p:sp>
      <p:sp>
        <p:nvSpPr>
          <p:cNvPr id="22531" name="Rectangle 4"/>
          <p:cNvSpPr>
            <a:spLocks noGrp="1" noChangeArrowheads="1"/>
          </p:cNvSpPr>
          <p:nvPr>
            <p:ph sz="half" idx="1"/>
          </p:nvPr>
        </p:nvSpPr>
        <p:spPr>
          <a:xfrm>
            <a:off x="457200" y="1600200"/>
            <a:ext cx="3521075" cy="4525963"/>
          </a:xfrm>
        </p:spPr>
        <p:txBody>
          <a:bodyPr>
            <a:normAutofit lnSpcReduction="10000"/>
          </a:bodyPr>
          <a:lstStyle/>
          <a:p>
            <a:pPr marL="274320" indent="-274320" eaLnBrk="1" fontAlgn="auto" hangingPunct="1">
              <a:lnSpc>
                <a:spcPct val="80000"/>
              </a:lnSpc>
              <a:spcAft>
                <a:spcPts val="0"/>
              </a:spcAft>
              <a:buFont typeface="Wingdings 2"/>
              <a:buChar char=""/>
              <a:defRPr/>
            </a:pPr>
            <a:r>
              <a:rPr lang="ru-RU" altLang="ru-RU" sz="1600" smtClean="0"/>
              <a:t>27 октября 1967 г , накануне 50-летия Октябрьской революции, открыт школьный музей.</a:t>
            </a:r>
          </a:p>
          <a:p>
            <a:pPr marL="274320" indent="-274320" eaLnBrk="1" fontAlgn="auto" hangingPunct="1">
              <a:lnSpc>
                <a:spcPct val="80000"/>
              </a:lnSpc>
              <a:spcAft>
                <a:spcPts val="0"/>
              </a:spcAft>
              <a:buFont typeface="Wingdings 2"/>
              <a:buChar char=""/>
              <a:defRPr/>
            </a:pPr>
            <a:r>
              <a:rPr lang="ru-RU" altLang="ru-RU" sz="1600" smtClean="0"/>
              <a:t>На торжественной линейке, посвященной открытию, присутствовали все учащиеся школы, представители райкома ВЛКСМ, ветераны войны и труда, старожилы села и отряд «Красные следопыты».</a:t>
            </a:r>
          </a:p>
          <a:p>
            <a:pPr marL="274320" indent="-274320" eaLnBrk="1" fontAlgn="auto" hangingPunct="1">
              <a:lnSpc>
                <a:spcPct val="80000"/>
              </a:lnSpc>
              <a:spcAft>
                <a:spcPts val="0"/>
              </a:spcAft>
              <a:buFont typeface="Wingdings 2"/>
              <a:buChar char=""/>
              <a:defRPr/>
            </a:pPr>
            <a:r>
              <a:rPr lang="ru-RU" altLang="ru-RU" sz="1600" smtClean="0"/>
              <a:t>Под руководством А.П.Демидовича ребята полтора года занимались краеведческой работой: вели кропотливые поиски материалов, экспонатов, прошли многие километры по следам партизанских троп времен гражданской войны, стали участниками многочисленных встреч и бесед с жителями района, сделали десятки запросов в музеи и редакции страны.</a:t>
            </a:r>
          </a:p>
        </p:txBody>
      </p:sp>
      <p:pic>
        <p:nvPicPr>
          <p:cNvPr id="40963" name="Рисунок 1"/>
          <p:cNvPicPr>
            <a:picLocks noGrp="1" noChangeAspect="1"/>
          </p:cNvPicPr>
          <p:nvPr>
            <p:ph sz="half" idx="2"/>
          </p:nvPr>
        </p:nvPicPr>
        <p:blipFill>
          <a:blip r:embed="rId2"/>
          <a:srcRect/>
          <a:stretch>
            <a:fillRect/>
          </a:stretch>
        </p:blipFill>
        <p:spPr>
          <a:xfrm>
            <a:off x="5410200" y="762000"/>
            <a:ext cx="3521075" cy="2049463"/>
          </a:xfrm>
        </p:spPr>
      </p:pic>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Рисунок 6"/>
          <p:cNvPicPr>
            <a:picLocks noChangeAspect="1"/>
          </p:cNvPicPr>
          <p:nvPr/>
        </p:nvPicPr>
        <p:blipFill>
          <a:blip r:embed="rId2"/>
          <a:srcRect/>
          <a:stretch>
            <a:fillRect/>
          </a:stretch>
        </p:blipFill>
        <p:spPr bwMode="auto">
          <a:xfrm>
            <a:off x="228600" y="3810000"/>
            <a:ext cx="2473325" cy="2405063"/>
          </a:xfrm>
          <a:prstGeom prst="rect">
            <a:avLst/>
          </a:prstGeom>
          <a:noFill/>
          <a:ln w="9525">
            <a:noFill/>
            <a:miter lim="800000"/>
            <a:headEnd/>
            <a:tailEnd/>
          </a:ln>
        </p:spPr>
      </p:pic>
      <p:pic>
        <p:nvPicPr>
          <p:cNvPr id="41986" name="Рисунок 7"/>
          <p:cNvPicPr>
            <a:picLocks noChangeAspect="1"/>
          </p:cNvPicPr>
          <p:nvPr/>
        </p:nvPicPr>
        <p:blipFill>
          <a:blip r:embed="rId3"/>
          <a:srcRect/>
          <a:stretch>
            <a:fillRect/>
          </a:stretch>
        </p:blipFill>
        <p:spPr bwMode="auto">
          <a:xfrm>
            <a:off x="239713" y="193675"/>
            <a:ext cx="2303462" cy="2978150"/>
          </a:xfrm>
          <a:prstGeom prst="rect">
            <a:avLst/>
          </a:prstGeom>
          <a:noFill/>
          <a:ln w="9525">
            <a:noFill/>
            <a:miter lim="800000"/>
            <a:headEnd/>
            <a:tailEnd/>
          </a:ln>
        </p:spPr>
      </p:pic>
      <p:pic>
        <p:nvPicPr>
          <p:cNvPr id="41987" name="Рисунок 8"/>
          <p:cNvPicPr>
            <a:picLocks noChangeAspect="1"/>
          </p:cNvPicPr>
          <p:nvPr/>
        </p:nvPicPr>
        <p:blipFill>
          <a:blip r:embed="rId4"/>
          <a:srcRect/>
          <a:stretch>
            <a:fillRect/>
          </a:stretch>
        </p:blipFill>
        <p:spPr bwMode="auto">
          <a:xfrm>
            <a:off x="5867400" y="152400"/>
            <a:ext cx="2632075" cy="2728913"/>
          </a:xfrm>
          <a:prstGeom prst="rect">
            <a:avLst/>
          </a:prstGeom>
          <a:noFill/>
          <a:ln w="9525">
            <a:noFill/>
            <a:miter lim="800000"/>
            <a:headEnd/>
            <a:tailEnd/>
          </a:ln>
        </p:spPr>
      </p:pic>
      <p:pic>
        <p:nvPicPr>
          <p:cNvPr id="41988" name="Рисунок 9"/>
          <p:cNvPicPr>
            <a:picLocks noChangeAspect="1"/>
          </p:cNvPicPr>
          <p:nvPr/>
        </p:nvPicPr>
        <p:blipFill>
          <a:blip r:embed="rId5"/>
          <a:srcRect/>
          <a:stretch>
            <a:fillRect/>
          </a:stretch>
        </p:blipFill>
        <p:spPr bwMode="auto">
          <a:xfrm>
            <a:off x="5867400" y="3886200"/>
            <a:ext cx="2662238" cy="2601913"/>
          </a:xfrm>
          <a:prstGeom prst="rect">
            <a:avLst/>
          </a:prstGeom>
          <a:noFill/>
          <a:ln w="9525">
            <a:noFill/>
            <a:miter lim="800000"/>
            <a:headEnd/>
            <a:tailEnd/>
          </a:ln>
        </p:spPr>
      </p:pic>
      <p:pic>
        <p:nvPicPr>
          <p:cNvPr id="41989" name="Рисунок 10"/>
          <p:cNvPicPr>
            <a:picLocks noChangeAspect="1"/>
          </p:cNvPicPr>
          <p:nvPr/>
        </p:nvPicPr>
        <p:blipFill>
          <a:blip r:embed="rId6"/>
          <a:srcRect/>
          <a:stretch>
            <a:fillRect/>
          </a:stretch>
        </p:blipFill>
        <p:spPr bwMode="auto">
          <a:xfrm>
            <a:off x="2971800" y="2667000"/>
            <a:ext cx="2657475" cy="2692400"/>
          </a:xfrm>
          <a:prstGeom prst="rect">
            <a:avLst/>
          </a:prstGeom>
          <a:noFill/>
          <a:ln w="9525">
            <a:noFill/>
            <a:miter lim="800000"/>
            <a:headEnd/>
            <a:tailEnd/>
          </a:ln>
        </p:spPr>
      </p:pic>
      <p:sp>
        <p:nvSpPr>
          <p:cNvPr id="41990" name="Прямоугольник 11"/>
          <p:cNvSpPr>
            <a:spLocks noChangeArrowheads="1"/>
          </p:cNvSpPr>
          <p:nvPr/>
        </p:nvSpPr>
        <p:spPr bwMode="auto">
          <a:xfrm>
            <a:off x="6891338" y="3241675"/>
            <a:ext cx="184150" cy="366713"/>
          </a:xfrm>
          <a:prstGeom prst="rect">
            <a:avLst/>
          </a:prstGeom>
          <a:noFill/>
          <a:ln w="9525">
            <a:noFill/>
            <a:miter lim="800000"/>
            <a:headEnd/>
            <a:tailEnd/>
          </a:ln>
        </p:spPr>
        <p:txBody>
          <a:bodyPr wrap="none">
            <a:spAutoFit/>
          </a:bodyPr>
          <a:lstStyle/>
          <a:p>
            <a:pPr defTabSz="457200"/>
            <a:endParaRPr lang="ru-RU" altLang="ru-RU">
              <a:latin typeface="Rockwell"/>
            </a:endParaRPr>
          </a:p>
        </p:txBody>
      </p:sp>
      <p:sp>
        <p:nvSpPr>
          <p:cNvPr id="41991" name="Прямоугольник 12"/>
          <p:cNvSpPr>
            <a:spLocks noChangeArrowheads="1"/>
          </p:cNvSpPr>
          <p:nvPr/>
        </p:nvSpPr>
        <p:spPr bwMode="auto">
          <a:xfrm>
            <a:off x="974725" y="6305550"/>
            <a:ext cx="833438" cy="368300"/>
          </a:xfrm>
          <a:prstGeom prst="rect">
            <a:avLst/>
          </a:prstGeom>
          <a:noFill/>
          <a:ln w="9525">
            <a:noFill/>
            <a:miter lim="800000"/>
            <a:headEnd/>
            <a:tailEnd/>
          </a:ln>
        </p:spPr>
        <p:txBody>
          <a:bodyPr wrap="none">
            <a:spAutoFit/>
          </a:bodyPr>
          <a:lstStyle/>
          <a:p>
            <a:pPr defTabSz="457200"/>
            <a:r>
              <a:rPr lang="ru-RU" altLang="ru-RU">
                <a:latin typeface="Rockwell"/>
              </a:rPr>
              <a:t>1960, 4Б </a:t>
            </a:r>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fontAlgn="auto" hangingPunct="1">
              <a:spcAft>
                <a:spcPts val="0"/>
              </a:spcAft>
              <a:defRPr/>
            </a:pPr>
            <a:r>
              <a:rPr lang="ru-RU" altLang="ru-RU" smtClean="0"/>
              <a:t>1970-е</a:t>
            </a:r>
          </a:p>
        </p:txBody>
      </p:sp>
      <p:sp>
        <p:nvSpPr>
          <p:cNvPr id="43010" name="Rectangle 4"/>
          <p:cNvSpPr>
            <a:spLocks noGrp="1" noChangeArrowheads="1"/>
          </p:cNvSpPr>
          <p:nvPr>
            <p:ph sz="half" idx="1"/>
          </p:nvPr>
        </p:nvSpPr>
        <p:spPr>
          <a:xfrm>
            <a:off x="457200" y="1600200"/>
            <a:ext cx="3521075" cy="4525963"/>
          </a:xfrm>
        </p:spPr>
        <p:txBody>
          <a:bodyPr/>
          <a:lstStyle/>
          <a:p>
            <a:pPr eaLnBrk="1" hangingPunct="1"/>
            <a:r>
              <a:rPr lang="ru-RU" altLang="ru-RU" smtClean="0"/>
              <a:t>В 1974 году по типовому городскому проекту построено новое  трехэтажное здание школы, рассчитанное на 970 учащихся </a:t>
            </a:r>
          </a:p>
        </p:txBody>
      </p:sp>
      <p:pic>
        <p:nvPicPr>
          <p:cNvPr id="43011" name="Picture 9" descr="IMG_20180120_143034"/>
          <p:cNvPicPr>
            <a:picLocks noGrp="1" noChangeAspect="1" noChangeArrowheads="1"/>
          </p:cNvPicPr>
          <p:nvPr>
            <p:ph sz="half" idx="2"/>
          </p:nvPr>
        </p:nvPicPr>
        <p:blipFill>
          <a:blip r:embed="rId2"/>
          <a:srcRect/>
          <a:stretch>
            <a:fillRect/>
          </a:stretch>
        </p:blipFill>
        <p:spPr>
          <a:xfrm>
            <a:off x="4343400" y="1066800"/>
            <a:ext cx="4114800" cy="1593850"/>
          </a:xfrm>
        </p:spPr>
      </p:pic>
      <p:pic>
        <p:nvPicPr>
          <p:cNvPr id="4" name="Объект 3"/>
          <p:cNvPicPr>
            <a:picLocks noChangeAspect="1"/>
          </p:cNvPicPr>
          <p:nvPr/>
        </p:nvPicPr>
        <p:blipFill>
          <a:blip r:embed="rId3"/>
          <a:srcRect/>
          <a:stretch>
            <a:fillRect/>
          </a:stretch>
        </p:blipFill>
        <p:spPr bwMode="auto">
          <a:xfrm>
            <a:off x="4597400" y="4495800"/>
            <a:ext cx="4114800" cy="2271713"/>
          </a:xfrm>
          <a:prstGeom prst="rect">
            <a:avLst/>
          </a:prstGeom>
          <a:noFill/>
          <a:ln w="9525">
            <a:noFill/>
            <a:miter lim="800000"/>
            <a:headEnd/>
            <a:tailEnd/>
          </a:ln>
        </p:spPr>
      </p:pic>
      <p:pic>
        <p:nvPicPr>
          <p:cNvPr id="43013" name="Picture 10" descr="IMG_20180120_160328"/>
          <p:cNvPicPr>
            <a:picLocks noChangeAspect="1" noChangeArrowheads="1"/>
          </p:cNvPicPr>
          <p:nvPr/>
        </p:nvPicPr>
        <p:blipFill>
          <a:blip r:embed="rId4"/>
          <a:srcRect/>
          <a:stretch>
            <a:fillRect/>
          </a:stretch>
        </p:blipFill>
        <p:spPr bwMode="auto">
          <a:xfrm>
            <a:off x="6078538" y="2808288"/>
            <a:ext cx="2244725" cy="16002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fontAlgn="auto" hangingPunct="1">
              <a:spcAft>
                <a:spcPts val="0"/>
              </a:spcAft>
              <a:defRPr/>
            </a:pPr>
            <a:r>
              <a:rPr lang="ru-RU" altLang="ru-RU" smtClean="0"/>
              <a:t>1970-е</a:t>
            </a:r>
          </a:p>
        </p:txBody>
      </p:sp>
      <p:sp>
        <p:nvSpPr>
          <p:cNvPr id="25603" name="Rectangle 3"/>
          <p:cNvSpPr>
            <a:spLocks noGrp="1" noChangeArrowheads="1"/>
          </p:cNvSpPr>
          <p:nvPr>
            <p:ph sz="half" idx="1"/>
          </p:nvPr>
        </p:nvSpPr>
        <p:spPr>
          <a:xfrm>
            <a:off x="457200" y="1600200"/>
            <a:ext cx="3521075" cy="4525963"/>
          </a:xfrm>
        </p:spPr>
        <p:txBody>
          <a:bodyPr>
            <a:normAutofit lnSpcReduction="10000"/>
          </a:bodyPr>
          <a:lstStyle/>
          <a:p>
            <a:pPr marL="274320" indent="-274320" eaLnBrk="1" fontAlgn="auto" hangingPunct="1">
              <a:lnSpc>
                <a:spcPct val="90000"/>
              </a:lnSpc>
              <a:spcAft>
                <a:spcPts val="0"/>
              </a:spcAft>
              <a:buFont typeface="Wingdings 2"/>
              <a:buChar char=""/>
              <a:defRPr/>
            </a:pPr>
            <a:r>
              <a:rPr lang="ru-RU" altLang="ru-RU" sz="2000" smtClean="0"/>
              <a:t>Педагогический коллектив участвовал в социалистическом соревновании. </a:t>
            </a:r>
          </a:p>
          <a:p>
            <a:pPr marL="274320" indent="-274320" eaLnBrk="1" fontAlgn="auto" hangingPunct="1">
              <a:lnSpc>
                <a:spcPct val="90000"/>
              </a:lnSpc>
              <a:spcAft>
                <a:spcPts val="0"/>
              </a:spcAft>
              <a:buFont typeface="Wingdings 2"/>
              <a:buChar char=""/>
              <a:defRPr/>
            </a:pPr>
            <a:r>
              <a:rPr lang="ru-RU" altLang="ru-RU" sz="2000" smtClean="0"/>
              <a:t>Ученики соревновались в первенстве в учебе, труде, внеклассной деятельности. </a:t>
            </a:r>
          </a:p>
          <a:p>
            <a:pPr marL="274320" indent="-274320" eaLnBrk="1" fontAlgn="auto" hangingPunct="1">
              <a:lnSpc>
                <a:spcPct val="90000"/>
              </a:lnSpc>
              <a:spcAft>
                <a:spcPts val="0"/>
              </a:spcAft>
              <a:buFont typeface="Wingdings 2"/>
              <a:buChar char=""/>
              <a:defRPr/>
            </a:pPr>
            <a:r>
              <a:rPr lang="ru-RU" altLang="ru-RU" sz="2000" smtClean="0"/>
              <a:t>По итогам года классы-победители награждались поездкой по стране. География разнообразна: Шушенское, Красноярские столбы, Ленинград, Москва, Севастополь. </a:t>
            </a:r>
          </a:p>
        </p:txBody>
      </p:sp>
      <p:sp>
        <p:nvSpPr>
          <p:cNvPr id="25604" name="Rectangle 12"/>
          <p:cNvSpPr>
            <a:spLocks noGrp="1" noChangeArrowheads="1"/>
          </p:cNvSpPr>
          <p:nvPr>
            <p:ph sz="half" idx="2"/>
          </p:nvPr>
        </p:nvSpPr>
        <p:spPr>
          <a:xfrm>
            <a:off x="4178300" y="1600200"/>
            <a:ext cx="3521075" cy="4525963"/>
          </a:xfrm>
        </p:spPr>
        <p:txBody>
          <a:bodyPr>
            <a:normAutofit lnSpcReduction="10000"/>
          </a:bodyPr>
          <a:lstStyle/>
          <a:p>
            <a:pPr marL="274320" indent="-274320" eaLnBrk="1" fontAlgn="auto" hangingPunct="1">
              <a:lnSpc>
                <a:spcPct val="90000"/>
              </a:lnSpc>
              <a:spcAft>
                <a:spcPts val="0"/>
              </a:spcAft>
              <a:buFont typeface="Wingdings 2"/>
              <a:buChar char=""/>
              <a:defRPr/>
            </a:pPr>
            <a:endParaRPr lang="ru-RU" altLang="ru-RU" sz="2000" smtClean="0"/>
          </a:p>
        </p:txBody>
      </p:sp>
      <p:pic>
        <p:nvPicPr>
          <p:cNvPr id="44036" name="Picture 13" descr="Москва"/>
          <p:cNvPicPr>
            <a:picLocks noChangeAspect="1" noChangeArrowheads="1"/>
          </p:cNvPicPr>
          <p:nvPr/>
        </p:nvPicPr>
        <p:blipFill>
          <a:blip r:embed="rId2"/>
          <a:srcRect/>
          <a:stretch>
            <a:fillRect/>
          </a:stretch>
        </p:blipFill>
        <p:spPr bwMode="auto">
          <a:xfrm>
            <a:off x="4457700" y="838200"/>
            <a:ext cx="3124200" cy="2219325"/>
          </a:xfrm>
          <a:prstGeom prst="rect">
            <a:avLst/>
          </a:prstGeom>
          <a:noFill/>
          <a:ln w="9525">
            <a:noFill/>
            <a:miter lim="800000"/>
            <a:headEnd/>
            <a:tailEnd/>
          </a:ln>
        </p:spPr>
      </p:pic>
      <p:pic>
        <p:nvPicPr>
          <p:cNvPr id="44037" name="Picture 14" descr="Шушенское "/>
          <p:cNvPicPr>
            <a:picLocks noChangeAspect="1" noChangeArrowheads="1"/>
          </p:cNvPicPr>
          <p:nvPr/>
        </p:nvPicPr>
        <p:blipFill>
          <a:blip r:embed="rId3"/>
          <a:srcRect/>
          <a:stretch>
            <a:fillRect/>
          </a:stretch>
        </p:blipFill>
        <p:spPr bwMode="auto">
          <a:xfrm>
            <a:off x="6400800" y="3200400"/>
            <a:ext cx="2362200" cy="1414463"/>
          </a:xfrm>
          <a:prstGeom prst="rect">
            <a:avLst/>
          </a:prstGeom>
          <a:noFill/>
          <a:ln w="9525">
            <a:noFill/>
            <a:miter lim="800000"/>
            <a:headEnd/>
            <a:tailEnd/>
          </a:ln>
        </p:spPr>
      </p:pic>
      <p:pic>
        <p:nvPicPr>
          <p:cNvPr id="44038" name="Picture 15" descr="Севастополь 1983"/>
          <p:cNvPicPr>
            <a:picLocks noChangeAspect="1" noChangeArrowheads="1"/>
          </p:cNvPicPr>
          <p:nvPr/>
        </p:nvPicPr>
        <p:blipFill>
          <a:blip r:embed="rId4"/>
          <a:srcRect/>
          <a:stretch>
            <a:fillRect/>
          </a:stretch>
        </p:blipFill>
        <p:spPr bwMode="auto">
          <a:xfrm>
            <a:off x="4648200" y="4648200"/>
            <a:ext cx="2667000" cy="182086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p:nvPr>
        </p:nvSpPr>
        <p:spPr bwMode="auto"/>
        <p:txBody>
          <a:bodyPr wrap="square" numCol="1" compatLnSpc="1">
            <a:prstTxWarp prst="textNoShape">
              <a:avLst/>
            </a:prstTxWarp>
          </a:bodyPr>
          <a:lstStyle/>
          <a:p>
            <a:pPr eaLnBrk="1" hangingPunct="1"/>
            <a:r>
              <a:rPr lang="ru-RU" cap="none" smtClean="0">
                <a:ln>
                  <a:noFill/>
                </a:ln>
                <a:solidFill>
                  <a:schemeClr val="tx1"/>
                </a:solidFill>
              </a:rPr>
              <a:t>Введение</a:t>
            </a:r>
          </a:p>
        </p:txBody>
      </p:sp>
      <p:sp>
        <p:nvSpPr>
          <p:cNvPr id="16386" name="Rectangle 3"/>
          <p:cNvSpPr>
            <a:spLocks noGrp="1"/>
          </p:cNvSpPr>
          <p:nvPr>
            <p:ph type="body" idx="1"/>
          </p:nvPr>
        </p:nvSpPr>
        <p:spPr/>
        <p:txBody>
          <a:bodyPr/>
          <a:lstStyle/>
          <a:p>
            <a:pPr eaLnBrk="1" hangingPunct="1"/>
            <a:r>
              <a:rPr lang="ru-RU" smtClean="0"/>
              <a:t>Актуальность выбора темы настоящего исследования определила растущая  необходимость  обобщения и систематизации материалов, собранных в школьной комнате-музее, созданной в юбилейном для нашей школы 2017 году.</a:t>
            </a:r>
          </a:p>
          <a:p>
            <a:pPr eaLnBrk="1" hangingPunct="1"/>
            <a:r>
              <a:rPr lang="ru-RU" smtClean="0"/>
              <a:t> </a:t>
            </a:r>
            <a:r>
              <a:rPr lang="ru-RU" altLang="ru-RU" sz="2400" smtClean="0"/>
              <a:t>Нашей школе исполнилось 80 лет. </a:t>
            </a:r>
          </a:p>
          <a:p>
            <a:pPr eaLnBrk="1" hangingPunct="1"/>
            <a:endParaRPr lang="ru-RU" smtClean="0"/>
          </a:p>
        </p:txBody>
      </p:sp>
    </p:spTree>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p:txBody>
          <a:bodyPr/>
          <a:lstStyle/>
          <a:p>
            <a:pPr eaLnBrk="1" fontAlgn="auto" hangingPunct="1">
              <a:spcAft>
                <a:spcPts val="0"/>
              </a:spcAft>
              <a:defRPr/>
            </a:pPr>
            <a:r>
              <a:rPr lang="ru-RU" altLang="ru-RU" smtClean="0"/>
              <a:t>1970-е</a:t>
            </a:r>
          </a:p>
        </p:txBody>
      </p:sp>
      <p:sp>
        <p:nvSpPr>
          <p:cNvPr id="45058" name="Rectangle 5"/>
          <p:cNvSpPr>
            <a:spLocks noGrp="1" noChangeArrowheads="1"/>
          </p:cNvSpPr>
          <p:nvPr>
            <p:ph sz="half" idx="1"/>
          </p:nvPr>
        </p:nvSpPr>
        <p:spPr>
          <a:xfrm>
            <a:off x="457200" y="1600200"/>
            <a:ext cx="3521075" cy="4525963"/>
          </a:xfrm>
        </p:spPr>
        <p:txBody>
          <a:bodyPr/>
          <a:lstStyle/>
          <a:p>
            <a:pPr eaLnBrk="1" hangingPunct="1">
              <a:lnSpc>
                <a:spcPct val="80000"/>
              </a:lnSpc>
            </a:pPr>
            <a:r>
              <a:rPr lang="ru-RU" altLang="ru-RU" sz="1800" smtClean="0"/>
              <a:t>Начало учебного года- это торжественная линейка </a:t>
            </a:r>
          </a:p>
          <a:p>
            <a:pPr eaLnBrk="1" hangingPunct="1">
              <a:lnSpc>
                <a:spcPct val="80000"/>
              </a:lnSpc>
            </a:pPr>
            <a:r>
              <a:rPr lang="ru-RU" altLang="ru-RU" sz="1800" smtClean="0"/>
              <a:t>Осень начиналась с уборки урожая на колхозных полях </a:t>
            </a:r>
          </a:p>
          <a:p>
            <a:pPr eaLnBrk="1" hangingPunct="1">
              <a:lnSpc>
                <a:spcPct val="80000"/>
              </a:lnSpc>
            </a:pPr>
            <a:r>
              <a:rPr lang="ru-RU" altLang="ru-RU" sz="1800" smtClean="0"/>
              <a:t>Проводились торжественные линейки, праздник песни и строя, ярмарки солидарности. </a:t>
            </a:r>
          </a:p>
          <a:p>
            <a:pPr eaLnBrk="1" hangingPunct="1">
              <a:lnSpc>
                <a:spcPct val="80000"/>
              </a:lnSpc>
            </a:pPr>
            <a:r>
              <a:rPr lang="ru-RU" altLang="ru-RU" sz="1800" smtClean="0"/>
              <a:t>После уроков ученики собирали березовые почки, макулатуру, металлолом. </a:t>
            </a:r>
          </a:p>
          <a:p>
            <a:pPr eaLnBrk="1" hangingPunct="1">
              <a:lnSpc>
                <a:spcPct val="80000"/>
              </a:lnSpc>
            </a:pPr>
            <a:r>
              <a:rPr lang="ru-RU" altLang="ru-RU" sz="1800" smtClean="0"/>
              <a:t>Комсомольцы трудились на разгрузке вагонов</a:t>
            </a:r>
          </a:p>
          <a:p>
            <a:pPr eaLnBrk="1" hangingPunct="1">
              <a:lnSpc>
                <a:spcPct val="80000"/>
              </a:lnSpc>
            </a:pPr>
            <a:r>
              <a:rPr lang="ru-RU" altLang="ru-RU" sz="1800" smtClean="0"/>
              <a:t> Завершался учебный год военно-спортивной игрой «Зарница» и слетом юных друзей природы и школьных лесничих </a:t>
            </a:r>
          </a:p>
        </p:txBody>
      </p:sp>
      <p:pic>
        <p:nvPicPr>
          <p:cNvPr id="45059" name="Picture 9" descr="IMG_20180120_142715"/>
          <p:cNvPicPr>
            <a:picLocks noGrp="1" noChangeAspect="1" noChangeArrowheads="1"/>
          </p:cNvPicPr>
          <p:nvPr>
            <p:ph sz="half" idx="2"/>
          </p:nvPr>
        </p:nvPicPr>
        <p:blipFill>
          <a:blip r:embed="rId2"/>
          <a:srcRect/>
          <a:stretch>
            <a:fillRect/>
          </a:stretch>
        </p:blipFill>
        <p:spPr>
          <a:xfrm>
            <a:off x="6477000" y="942975"/>
            <a:ext cx="2667000" cy="2035175"/>
          </a:xfrm>
        </p:spPr>
      </p:pic>
      <p:pic>
        <p:nvPicPr>
          <p:cNvPr id="45060" name="Picture 10" descr="7 ноября"/>
          <p:cNvPicPr>
            <a:picLocks noChangeAspect="1" noChangeArrowheads="1"/>
          </p:cNvPicPr>
          <p:nvPr/>
        </p:nvPicPr>
        <p:blipFill>
          <a:blip r:embed="rId3"/>
          <a:srcRect/>
          <a:stretch>
            <a:fillRect/>
          </a:stretch>
        </p:blipFill>
        <p:spPr bwMode="auto">
          <a:xfrm>
            <a:off x="4467225" y="838200"/>
            <a:ext cx="1981200" cy="1130300"/>
          </a:xfrm>
          <a:prstGeom prst="rect">
            <a:avLst/>
          </a:prstGeom>
          <a:noFill/>
          <a:ln w="9525">
            <a:noFill/>
            <a:miter lim="800000"/>
            <a:headEnd/>
            <a:tailEnd/>
          </a:ln>
        </p:spPr>
      </p:pic>
      <p:pic>
        <p:nvPicPr>
          <p:cNvPr id="45061" name="Picture 11" descr="IMG_20180120_141321"/>
          <p:cNvPicPr>
            <a:picLocks noChangeAspect="1" noChangeArrowheads="1"/>
          </p:cNvPicPr>
          <p:nvPr/>
        </p:nvPicPr>
        <p:blipFill>
          <a:blip r:embed="rId4"/>
          <a:srcRect/>
          <a:stretch>
            <a:fillRect/>
          </a:stretch>
        </p:blipFill>
        <p:spPr bwMode="auto">
          <a:xfrm>
            <a:off x="4467225" y="2514600"/>
            <a:ext cx="1981200" cy="1169988"/>
          </a:xfrm>
          <a:prstGeom prst="rect">
            <a:avLst/>
          </a:prstGeom>
          <a:noFill/>
          <a:ln w="9525">
            <a:noFill/>
            <a:miter lim="800000"/>
            <a:headEnd/>
            <a:tailEnd/>
          </a:ln>
        </p:spPr>
      </p:pic>
      <p:pic>
        <p:nvPicPr>
          <p:cNvPr id="45062" name="Picture 12" descr="IMG_20180120_142758"/>
          <p:cNvPicPr>
            <a:picLocks noChangeAspect="1" noChangeArrowheads="1"/>
          </p:cNvPicPr>
          <p:nvPr/>
        </p:nvPicPr>
        <p:blipFill>
          <a:blip r:embed="rId5"/>
          <a:srcRect/>
          <a:stretch>
            <a:fillRect/>
          </a:stretch>
        </p:blipFill>
        <p:spPr bwMode="auto">
          <a:xfrm>
            <a:off x="6448425" y="3352800"/>
            <a:ext cx="2057400" cy="1296988"/>
          </a:xfrm>
          <a:prstGeom prst="rect">
            <a:avLst/>
          </a:prstGeom>
          <a:noFill/>
          <a:ln w="9525">
            <a:noFill/>
            <a:miter lim="800000"/>
            <a:headEnd/>
            <a:tailEnd/>
          </a:ln>
        </p:spPr>
      </p:pic>
      <p:pic>
        <p:nvPicPr>
          <p:cNvPr id="45063" name="Picture 13" descr="IMG_20180120_143140"/>
          <p:cNvPicPr>
            <a:picLocks noChangeAspect="1" noChangeArrowheads="1"/>
          </p:cNvPicPr>
          <p:nvPr/>
        </p:nvPicPr>
        <p:blipFill>
          <a:blip r:embed="rId6"/>
          <a:srcRect/>
          <a:stretch>
            <a:fillRect/>
          </a:stretch>
        </p:blipFill>
        <p:spPr bwMode="auto">
          <a:xfrm>
            <a:off x="4419600" y="4381500"/>
            <a:ext cx="2057400" cy="1073150"/>
          </a:xfrm>
          <a:prstGeom prst="rect">
            <a:avLst/>
          </a:prstGeom>
          <a:noFill/>
          <a:ln w="9525">
            <a:noFill/>
            <a:miter lim="800000"/>
            <a:headEnd/>
            <a:tailEnd/>
          </a:ln>
        </p:spPr>
      </p:pic>
      <p:pic>
        <p:nvPicPr>
          <p:cNvPr id="45064" name="Picture 14" descr="IMG_20180120_134215"/>
          <p:cNvPicPr>
            <a:picLocks noChangeAspect="1" noChangeArrowheads="1"/>
          </p:cNvPicPr>
          <p:nvPr/>
        </p:nvPicPr>
        <p:blipFill>
          <a:blip r:embed="rId7"/>
          <a:srcRect/>
          <a:stretch>
            <a:fillRect/>
          </a:stretch>
        </p:blipFill>
        <p:spPr bwMode="auto">
          <a:xfrm>
            <a:off x="6473825" y="5235575"/>
            <a:ext cx="2057400" cy="11652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fontAlgn="auto" hangingPunct="1">
              <a:spcAft>
                <a:spcPts val="0"/>
              </a:spcAft>
              <a:defRPr/>
            </a:pPr>
            <a:r>
              <a:rPr lang="ru-RU" altLang="ru-RU" smtClean="0"/>
              <a:t>1980-е</a:t>
            </a:r>
          </a:p>
        </p:txBody>
      </p:sp>
      <p:sp>
        <p:nvSpPr>
          <p:cNvPr id="27651" name="Rectangle 4"/>
          <p:cNvSpPr>
            <a:spLocks noGrp="1" noChangeArrowheads="1"/>
          </p:cNvSpPr>
          <p:nvPr>
            <p:ph sz="half" idx="1"/>
          </p:nvPr>
        </p:nvSpPr>
        <p:spPr>
          <a:xfrm>
            <a:off x="457200" y="1600200"/>
            <a:ext cx="3521075" cy="4525963"/>
          </a:xfrm>
        </p:spPr>
        <p:txBody>
          <a:bodyPr>
            <a:normAutofit fontScale="92500" lnSpcReduction="20000"/>
          </a:bodyPr>
          <a:lstStyle/>
          <a:p>
            <a:pPr marL="274320" indent="-274320" eaLnBrk="1" fontAlgn="auto" hangingPunct="1">
              <a:lnSpc>
                <a:spcPct val="80000"/>
              </a:lnSpc>
              <a:spcAft>
                <a:spcPts val="0"/>
              </a:spcAft>
              <a:buFont typeface="Wingdings 2"/>
              <a:buChar char=""/>
              <a:defRPr/>
            </a:pPr>
            <a:r>
              <a:rPr lang="ru-RU" altLang="ru-RU" sz="2000" smtClean="0"/>
              <a:t>В школе обучались до 1200 учащихся </a:t>
            </a:r>
          </a:p>
          <a:p>
            <a:pPr marL="274320" indent="-274320" eaLnBrk="1" fontAlgn="auto" hangingPunct="1">
              <a:lnSpc>
                <a:spcPct val="80000"/>
              </a:lnSpc>
              <a:spcAft>
                <a:spcPts val="0"/>
              </a:spcAft>
              <a:buFont typeface="Wingdings 2"/>
              <a:buChar char=""/>
              <a:defRPr/>
            </a:pPr>
            <a:r>
              <a:rPr lang="ru-RU" altLang="ru-RU" sz="2000" smtClean="0"/>
              <a:t>Традиции 70-х гг. получили свое продолжение и в 80-х. Это  трудовые субботники, сбор металлолома и макулатуры, помощь колхозу «Маяк» в уборке урожая, тимуровская работа. </a:t>
            </a:r>
          </a:p>
          <a:p>
            <a:pPr marL="274320" indent="-274320" eaLnBrk="1" fontAlgn="auto" hangingPunct="1">
              <a:lnSpc>
                <a:spcPct val="80000"/>
              </a:lnSpc>
              <a:spcAft>
                <a:spcPts val="0"/>
              </a:spcAft>
              <a:buFont typeface="Wingdings 2"/>
              <a:buChar char=""/>
              <a:defRPr/>
            </a:pPr>
            <a:r>
              <a:rPr lang="ru-RU" altLang="ru-RU" sz="2000" smtClean="0"/>
              <a:t>Проводились предметные недели, праздник песни и строя, вечера «А, ну-ка, парни!», «А ну-ка, девушки!», вечера встречи выпускников </a:t>
            </a:r>
          </a:p>
          <a:p>
            <a:pPr marL="274320" indent="-274320" eaLnBrk="1" fontAlgn="auto" hangingPunct="1">
              <a:lnSpc>
                <a:spcPct val="80000"/>
              </a:lnSpc>
              <a:spcAft>
                <a:spcPts val="0"/>
              </a:spcAft>
              <a:buFont typeface="Wingdings 2"/>
              <a:buChar char=""/>
              <a:defRPr/>
            </a:pPr>
            <a:r>
              <a:rPr lang="ru-RU" altLang="ru-RU" sz="2000" smtClean="0"/>
              <a:t>После открытия в центре поселка мемориала Победы появилась новая добрая традиция: старшеклассники ухаживали за его территорией </a:t>
            </a:r>
          </a:p>
          <a:p>
            <a:pPr marL="274320" indent="-274320" eaLnBrk="1" fontAlgn="auto" hangingPunct="1">
              <a:lnSpc>
                <a:spcPct val="80000"/>
              </a:lnSpc>
              <a:spcAft>
                <a:spcPts val="0"/>
              </a:spcAft>
              <a:buFont typeface="Wingdings 2"/>
              <a:buChar char=""/>
              <a:defRPr/>
            </a:pPr>
            <a:endParaRPr lang="ru-RU" altLang="ru-RU" sz="2000" smtClean="0"/>
          </a:p>
          <a:p>
            <a:pPr marL="274320" indent="-274320" eaLnBrk="1" fontAlgn="auto" hangingPunct="1">
              <a:lnSpc>
                <a:spcPct val="80000"/>
              </a:lnSpc>
              <a:spcAft>
                <a:spcPts val="0"/>
              </a:spcAft>
              <a:buFont typeface="Wingdings 2"/>
              <a:buChar char=""/>
              <a:defRPr/>
            </a:pPr>
            <a:endParaRPr lang="ru-RU" altLang="ru-RU" sz="2000" smtClean="0"/>
          </a:p>
        </p:txBody>
      </p:sp>
      <p:pic>
        <p:nvPicPr>
          <p:cNvPr id="46083" name="Picture 11" descr="IMG_20180120_142809"/>
          <p:cNvPicPr>
            <a:picLocks noGrp="1" noChangeAspect="1" noChangeArrowheads="1"/>
          </p:cNvPicPr>
          <p:nvPr>
            <p:ph sz="half" idx="2"/>
          </p:nvPr>
        </p:nvPicPr>
        <p:blipFill>
          <a:blip r:embed="rId2"/>
          <a:srcRect/>
          <a:stretch>
            <a:fillRect/>
          </a:stretch>
        </p:blipFill>
        <p:spPr>
          <a:xfrm>
            <a:off x="4267200" y="4038600"/>
            <a:ext cx="3521075" cy="2025650"/>
          </a:xfrm>
        </p:spPr>
      </p:pic>
      <p:pic>
        <p:nvPicPr>
          <p:cNvPr id="46084" name="Picture 12" descr="пионерская организация 197"/>
          <p:cNvPicPr>
            <a:picLocks noChangeAspect="1" noChangeArrowheads="1"/>
          </p:cNvPicPr>
          <p:nvPr/>
        </p:nvPicPr>
        <p:blipFill>
          <a:blip r:embed="rId3"/>
          <a:srcRect/>
          <a:stretch>
            <a:fillRect/>
          </a:stretch>
        </p:blipFill>
        <p:spPr bwMode="auto">
          <a:xfrm>
            <a:off x="5486400" y="838200"/>
            <a:ext cx="1951038" cy="26670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p:txBody>
          <a:bodyPr/>
          <a:lstStyle/>
          <a:p>
            <a:pPr eaLnBrk="1" fontAlgn="auto" hangingPunct="1">
              <a:spcAft>
                <a:spcPts val="0"/>
              </a:spcAft>
              <a:defRPr/>
            </a:pPr>
            <a:r>
              <a:rPr lang="ru-RU" altLang="ru-RU" smtClean="0"/>
              <a:t>1980-е</a:t>
            </a:r>
          </a:p>
        </p:txBody>
      </p:sp>
      <p:sp>
        <p:nvSpPr>
          <p:cNvPr id="28675" name="Rectangle 5"/>
          <p:cNvSpPr>
            <a:spLocks noGrp="1" noChangeArrowheads="1"/>
          </p:cNvSpPr>
          <p:nvPr>
            <p:ph sz="half" idx="1"/>
          </p:nvPr>
        </p:nvSpPr>
        <p:spPr>
          <a:xfrm>
            <a:off x="457200" y="1600200"/>
            <a:ext cx="3521075" cy="4525963"/>
          </a:xfrm>
        </p:spPr>
        <p:txBody>
          <a:bodyPr>
            <a:normAutofit lnSpcReduction="10000"/>
          </a:bodyPr>
          <a:lstStyle/>
          <a:p>
            <a:pPr marL="274320" indent="-274320" eaLnBrk="1" fontAlgn="auto" hangingPunct="1">
              <a:lnSpc>
                <a:spcPct val="80000"/>
              </a:lnSpc>
              <a:spcAft>
                <a:spcPts val="0"/>
              </a:spcAft>
              <a:buFont typeface="Wingdings 2"/>
              <a:buChar char=""/>
              <a:defRPr/>
            </a:pPr>
            <a:r>
              <a:rPr lang="ru-RU" altLang="ru-RU" sz="1400" smtClean="0"/>
              <a:t>Каждую среду перед первым уроком проводились политинформации, в том числе через школьное радио. Утро в школе начиналось с зарядки, опоздавших дежурные не впускали до ее окончания, затем - уроки по расписанию, после уроков следовала влажная уборка класса и школьных коридоров силами учащихся, начиная с 4 класса. </a:t>
            </a:r>
          </a:p>
          <a:p>
            <a:pPr marL="274320" indent="-274320" eaLnBrk="1" fontAlgn="auto" hangingPunct="1">
              <a:lnSpc>
                <a:spcPct val="80000"/>
              </a:lnSpc>
              <a:spcAft>
                <a:spcPts val="0"/>
              </a:spcAft>
              <a:buFont typeface="Wingdings 2"/>
              <a:buChar char=""/>
              <a:defRPr/>
            </a:pPr>
            <a:r>
              <a:rPr lang="ru-RU" altLang="ru-RU" sz="1400" smtClean="0"/>
              <a:t>Категорически запрещалось сидеть на подоконниках, бегать по школьным коридорам, носить украшения, требования к ношению школьной формы были строгими. </a:t>
            </a:r>
          </a:p>
          <a:p>
            <a:pPr marL="274320" indent="-274320" eaLnBrk="1" fontAlgn="auto" hangingPunct="1">
              <a:lnSpc>
                <a:spcPct val="80000"/>
              </a:lnSpc>
              <a:spcAft>
                <a:spcPts val="0"/>
              </a:spcAft>
              <a:buFont typeface="Wingdings 2"/>
              <a:buChar char=""/>
              <a:defRPr/>
            </a:pPr>
            <a:r>
              <a:rPr lang="ru-RU" altLang="ru-RU" sz="1400" smtClean="0"/>
              <a:t>После уроков были занятия общественно-полезным трудом (ОПТ), за которые ставились оценки.</a:t>
            </a:r>
          </a:p>
          <a:p>
            <a:pPr marL="274320" indent="-274320" eaLnBrk="1" fontAlgn="auto" hangingPunct="1">
              <a:lnSpc>
                <a:spcPct val="80000"/>
              </a:lnSpc>
              <a:spcAft>
                <a:spcPts val="0"/>
              </a:spcAft>
              <a:buFont typeface="Wingdings 2"/>
              <a:buChar char=""/>
              <a:defRPr/>
            </a:pPr>
            <a:r>
              <a:rPr lang="ru-RU" altLang="ru-RU" sz="1400" smtClean="0"/>
              <a:t> В 17 часов начинали работу кружки и спортивные секции, в это же время занимались внеклассными делами.</a:t>
            </a:r>
          </a:p>
          <a:p>
            <a:pPr marL="274320" indent="-274320" eaLnBrk="1" fontAlgn="auto" hangingPunct="1">
              <a:lnSpc>
                <a:spcPct val="80000"/>
              </a:lnSpc>
              <a:spcAft>
                <a:spcPts val="0"/>
              </a:spcAft>
              <a:buFont typeface="Wingdings 2"/>
              <a:buChar char=""/>
              <a:defRPr/>
            </a:pPr>
            <a:r>
              <a:rPr lang="ru-RU" altLang="ru-RU" sz="1400" smtClean="0"/>
              <a:t>После открытия в центре поселка мемориала Победы появилась новая добрая традиция: старшеклассники ухаживали за его территорией.</a:t>
            </a:r>
          </a:p>
          <a:p>
            <a:pPr marL="274320" indent="-274320" eaLnBrk="1" fontAlgn="auto" hangingPunct="1">
              <a:lnSpc>
                <a:spcPct val="80000"/>
              </a:lnSpc>
              <a:spcAft>
                <a:spcPts val="0"/>
              </a:spcAft>
              <a:buFont typeface="Wingdings 2"/>
              <a:buChar char=""/>
              <a:defRPr/>
            </a:pPr>
            <a:endParaRPr lang="ru-RU" altLang="ru-RU" sz="1400" smtClean="0"/>
          </a:p>
        </p:txBody>
      </p:sp>
      <p:pic>
        <p:nvPicPr>
          <p:cNvPr id="47107" name="Picture 8" descr="IMG_20180120_142902"/>
          <p:cNvPicPr>
            <a:picLocks noGrp="1" noChangeAspect="1" noChangeArrowheads="1"/>
          </p:cNvPicPr>
          <p:nvPr>
            <p:ph sz="half" idx="2"/>
          </p:nvPr>
        </p:nvPicPr>
        <p:blipFill>
          <a:blip r:embed="rId2"/>
          <a:srcRect/>
          <a:stretch>
            <a:fillRect/>
          </a:stretch>
        </p:blipFill>
        <p:spPr>
          <a:xfrm>
            <a:off x="4511675" y="1219200"/>
            <a:ext cx="3521075" cy="2506663"/>
          </a:xfrm>
        </p:spPr>
      </p:pic>
      <p:pic>
        <p:nvPicPr>
          <p:cNvPr id="47108" name="Picture 9" descr="двор школы 80-е"/>
          <p:cNvPicPr>
            <a:picLocks noChangeAspect="1" noChangeArrowheads="1"/>
          </p:cNvPicPr>
          <p:nvPr/>
        </p:nvPicPr>
        <p:blipFill>
          <a:blip r:embed="rId3"/>
          <a:srcRect/>
          <a:stretch>
            <a:fillRect/>
          </a:stretch>
        </p:blipFill>
        <p:spPr bwMode="auto">
          <a:xfrm>
            <a:off x="4343400" y="4343400"/>
            <a:ext cx="3962400" cy="19812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a:xfrm>
            <a:off x="457200" y="320675"/>
            <a:ext cx="7242175" cy="1143000"/>
          </a:xfrm>
        </p:spPr>
        <p:txBody>
          <a:bodyPr/>
          <a:lstStyle/>
          <a:p>
            <a:pPr eaLnBrk="1" fontAlgn="auto" hangingPunct="1">
              <a:spcAft>
                <a:spcPts val="0"/>
              </a:spcAft>
              <a:defRPr/>
            </a:pPr>
            <a:endParaRPr lang="ru-RU" altLang="ru-RU" smtClean="0"/>
          </a:p>
        </p:txBody>
      </p:sp>
      <p:sp>
        <p:nvSpPr>
          <p:cNvPr id="29699" name="Rectangle 5"/>
          <p:cNvSpPr>
            <a:spLocks noGrp="1" noChangeArrowheads="1"/>
          </p:cNvSpPr>
          <p:nvPr>
            <p:ph sz="half" idx="1"/>
          </p:nvPr>
        </p:nvSpPr>
        <p:spPr>
          <a:xfrm>
            <a:off x="457200" y="1600200"/>
            <a:ext cx="3521075" cy="4525963"/>
          </a:xfrm>
        </p:spPr>
        <p:txBody>
          <a:bodyPr>
            <a:normAutofit lnSpcReduction="10000"/>
          </a:bodyPr>
          <a:lstStyle/>
          <a:p>
            <a:pPr marL="274320" indent="-274320" eaLnBrk="1" fontAlgn="auto" hangingPunct="1">
              <a:lnSpc>
                <a:spcPct val="90000"/>
              </a:lnSpc>
              <a:spcAft>
                <a:spcPts val="0"/>
              </a:spcAft>
              <a:buFont typeface="Wingdings 2"/>
              <a:buChar char=""/>
              <a:defRPr/>
            </a:pPr>
            <a:r>
              <a:rPr lang="ru-RU" altLang="ru-RU" sz="2000" smtClean="0"/>
              <a:t>Продолжалось соревнование между классами с еженедельным подведением итогов и вручением переходящих вымпелов за 1,2,3 места </a:t>
            </a:r>
          </a:p>
          <a:p>
            <a:pPr marL="274320" indent="-274320" eaLnBrk="1" fontAlgn="auto" hangingPunct="1">
              <a:lnSpc>
                <a:spcPct val="90000"/>
              </a:lnSpc>
              <a:spcAft>
                <a:spcPts val="0"/>
              </a:spcAft>
              <a:buFont typeface="Wingdings 2"/>
              <a:buChar char=""/>
              <a:defRPr/>
            </a:pPr>
            <a:r>
              <a:rPr lang="ru-RU" altLang="ru-RU" sz="2000" smtClean="0"/>
              <a:t>За успешную учебу учащиеся награждались путевками в пионерский лагерь «Океан». Классные коллективы поощрялись путевками по городам-героям страны: Москва, Ленинград, Киев, Новороссийск и др </a:t>
            </a:r>
          </a:p>
        </p:txBody>
      </p:sp>
      <p:pic>
        <p:nvPicPr>
          <p:cNvPr id="48131" name="Picture 7" descr="Севастополь 1983"/>
          <p:cNvPicPr>
            <a:picLocks noGrp="1" noChangeAspect="1" noChangeArrowheads="1"/>
          </p:cNvPicPr>
          <p:nvPr>
            <p:ph sz="half" idx="2"/>
          </p:nvPr>
        </p:nvPicPr>
        <p:blipFill>
          <a:blip r:embed="rId2"/>
          <a:srcRect/>
          <a:stretch>
            <a:fillRect/>
          </a:stretch>
        </p:blipFill>
        <p:spPr>
          <a:xfrm>
            <a:off x="4953000" y="1447800"/>
            <a:ext cx="2209800" cy="1874838"/>
          </a:xfrm>
        </p:spPr>
      </p:pic>
      <p:pic>
        <p:nvPicPr>
          <p:cNvPr id="48132" name="Picture 8" descr="IMG_20180120_153501"/>
          <p:cNvPicPr>
            <a:picLocks noChangeAspect="1" noChangeArrowheads="1"/>
          </p:cNvPicPr>
          <p:nvPr/>
        </p:nvPicPr>
        <p:blipFill>
          <a:blip r:embed="rId3"/>
          <a:srcRect/>
          <a:stretch>
            <a:fillRect/>
          </a:stretch>
        </p:blipFill>
        <p:spPr bwMode="auto">
          <a:xfrm>
            <a:off x="6934200" y="3452813"/>
            <a:ext cx="1905000" cy="2390775"/>
          </a:xfrm>
          <a:prstGeom prst="rect">
            <a:avLst/>
          </a:prstGeom>
          <a:noFill/>
          <a:ln w="9525">
            <a:noFill/>
            <a:miter lim="800000"/>
            <a:headEnd/>
            <a:tailEnd/>
          </a:ln>
        </p:spPr>
      </p:pic>
      <p:pic>
        <p:nvPicPr>
          <p:cNvPr id="48133" name="Picture 9" descr="IMG_20180120_134123"/>
          <p:cNvPicPr>
            <a:picLocks noChangeAspect="1" noChangeArrowheads="1"/>
          </p:cNvPicPr>
          <p:nvPr/>
        </p:nvPicPr>
        <p:blipFill>
          <a:blip r:embed="rId4"/>
          <a:srcRect/>
          <a:stretch>
            <a:fillRect/>
          </a:stretch>
        </p:blipFill>
        <p:spPr bwMode="auto">
          <a:xfrm>
            <a:off x="4343400" y="4083050"/>
            <a:ext cx="2057400" cy="1760538"/>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fontAlgn="auto" hangingPunct="1">
              <a:spcAft>
                <a:spcPts val="0"/>
              </a:spcAft>
              <a:defRPr/>
            </a:pPr>
            <a:r>
              <a:rPr lang="ru-RU" altLang="ru-RU" smtClean="0"/>
              <a:t>1990-е</a:t>
            </a:r>
          </a:p>
        </p:txBody>
      </p:sp>
      <p:sp>
        <p:nvSpPr>
          <p:cNvPr id="30723" name="Rectangle 4"/>
          <p:cNvSpPr>
            <a:spLocks noGrp="1" noChangeArrowheads="1"/>
          </p:cNvSpPr>
          <p:nvPr>
            <p:ph sz="half" idx="1"/>
          </p:nvPr>
        </p:nvSpPr>
        <p:spPr>
          <a:xfrm>
            <a:off x="457200" y="1600200"/>
            <a:ext cx="3521075" cy="4525963"/>
          </a:xfrm>
        </p:spPr>
        <p:txBody>
          <a:bodyPr>
            <a:normAutofit lnSpcReduction="10000"/>
          </a:bodyPr>
          <a:lstStyle/>
          <a:p>
            <a:pPr marL="274320" indent="-274320" eaLnBrk="1" fontAlgn="auto" hangingPunct="1">
              <a:lnSpc>
                <a:spcPct val="90000"/>
              </a:lnSpc>
              <a:spcAft>
                <a:spcPts val="0"/>
              </a:spcAft>
              <a:buFont typeface="Wingdings 2"/>
              <a:buChar char=""/>
              <a:defRPr/>
            </a:pPr>
            <a:r>
              <a:rPr lang="ru-RU" altLang="ru-RU" sz="2400" smtClean="0"/>
              <a:t>90-е годы – это то время, когда рушились идеалы социалистического прошлого, и начиналось строительство демократической жизни. Эти годы отмечены государственными общественно-политическими и экономическими преобразованиями </a:t>
            </a:r>
          </a:p>
        </p:txBody>
      </p:sp>
      <p:sp>
        <p:nvSpPr>
          <p:cNvPr id="30724" name="Rectangle 5"/>
          <p:cNvSpPr>
            <a:spLocks noGrp="1" noChangeArrowheads="1"/>
          </p:cNvSpPr>
          <p:nvPr>
            <p:ph sz="half" idx="2"/>
          </p:nvPr>
        </p:nvSpPr>
        <p:spPr>
          <a:xfrm>
            <a:off x="4178300" y="1600200"/>
            <a:ext cx="3521075" cy="4525963"/>
          </a:xfrm>
        </p:spPr>
        <p:txBody>
          <a:bodyPr>
            <a:normAutofit lnSpcReduction="10000"/>
          </a:bodyPr>
          <a:lstStyle/>
          <a:p>
            <a:pPr marL="274320" indent="-274320" eaLnBrk="1" fontAlgn="auto" hangingPunct="1">
              <a:lnSpc>
                <a:spcPct val="90000"/>
              </a:lnSpc>
              <a:spcAft>
                <a:spcPts val="0"/>
              </a:spcAft>
              <a:buFont typeface="Wingdings 2"/>
              <a:buChar char=""/>
              <a:defRPr/>
            </a:pPr>
            <a:r>
              <a:rPr lang="ru-RU" altLang="ru-RU" sz="2400" smtClean="0"/>
              <a:t>1997 год – статус самостоятельного юридического лица. Наименование:  муниципальное образовательное учреждение Нижнеингашская средняя общеобразовательная школа № 1 </a:t>
            </a:r>
          </a:p>
          <a:p>
            <a:pPr marL="274320" indent="-274320" eaLnBrk="1" fontAlgn="auto" hangingPunct="1">
              <a:lnSpc>
                <a:spcPct val="90000"/>
              </a:lnSpc>
              <a:spcAft>
                <a:spcPts val="0"/>
              </a:spcAft>
              <a:buFont typeface="Wingdings 2"/>
              <a:buChar char=""/>
              <a:defRPr/>
            </a:pPr>
            <a:endParaRPr lang="ru-RU" altLang="ru-RU" sz="2400" smtClean="0"/>
          </a:p>
        </p:txBody>
      </p:sp>
    </p:spTree>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03200"/>
            <a:ext cx="7766050" cy="1325563"/>
          </a:xfrm>
        </p:spPr>
        <p:txBody>
          <a:bodyPr/>
          <a:lstStyle/>
          <a:p>
            <a:pPr eaLnBrk="1" fontAlgn="auto" hangingPunct="1">
              <a:spcAft>
                <a:spcPts val="0"/>
              </a:spcAft>
              <a:defRPr/>
            </a:pPr>
            <a:r>
              <a:rPr lang="ru-RU" altLang="ru-RU" smtClean="0">
                <a:effectLst>
                  <a:outerShdw blurRad="38100" dist="38100" dir="2700000" algn="tl">
                    <a:srgbClr val="C0C0C0"/>
                  </a:outerShdw>
                </a:effectLst>
              </a:rPr>
              <a:t>1990-е</a:t>
            </a:r>
          </a:p>
        </p:txBody>
      </p:sp>
      <p:sp>
        <p:nvSpPr>
          <p:cNvPr id="3" name="Объект 2"/>
          <p:cNvSpPr>
            <a:spLocks noGrp="1"/>
          </p:cNvSpPr>
          <p:nvPr>
            <p:ph idx="4294967295"/>
          </p:nvPr>
        </p:nvSpPr>
        <p:spPr>
          <a:xfrm>
            <a:off x="0" y="1752600"/>
            <a:ext cx="5268913" cy="4662488"/>
          </a:xfrm>
        </p:spPr>
        <p:txBody>
          <a:bodyPr>
            <a:normAutofit/>
          </a:bodyPr>
          <a:lstStyle/>
          <a:p>
            <a:pPr marL="228600" indent="-228600" eaLnBrk="1" fontAlgn="auto" hangingPunct="1">
              <a:spcAft>
                <a:spcPts val="0"/>
              </a:spcAft>
              <a:buFont typeface="Wingdings 2"/>
              <a:buChar char=""/>
              <a:defRPr/>
            </a:pPr>
            <a:r>
              <a:rPr lang="ru-RU" altLang="ru-RU" sz="1800" smtClean="0">
                <a:effectLst>
                  <a:outerShdw blurRad="38100" dist="38100" dir="2700000" algn="tl">
                    <a:srgbClr val="C0C0C0"/>
                  </a:outerShdw>
                </a:effectLst>
              </a:rPr>
              <a:t>Прекратили свое существование пионерская и комсомольская организации, отменена школьная форма. </a:t>
            </a:r>
          </a:p>
          <a:p>
            <a:pPr marL="228600" indent="-228600" eaLnBrk="1" fontAlgn="auto" hangingPunct="1">
              <a:spcAft>
                <a:spcPts val="0"/>
              </a:spcAft>
              <a:buFont typeface="Wingdings 2"/>
              <a:buChar char=""/>
              <a:defRPr/>
            </a:pPr>
            <a:r>
              <a:rPr lang="ru-RU" altLang="ru-RU" sz="1800" smtClean="0">
                <a:effectLst>
                  <a:outerShdw blurRad="38100" dist="38100" dir="2700000" algn="tl">
                    <a:srgbClr val="C0C0C0"/>
                  </a:outerShdw>
                </a:effectLst>
              </a:rPr>
              <a:t>Учителя длительное время не получали оплату за свой труд, но продолжали ежедневно нести знания детям. </a:t>
            </a:r>
          </a:p>
          <a:p>
            <a:pPr marL="228600" indent="-228600" eaLnBrk="1" fontAlgn="auto" hangingPunct="1">
              <a:spcAft>
                <a:spcPts val="0"/>
              </a:spcAft>
              <a:buFont typeface="Wingdings 2"/>
              <a:buChar char=""/>
              <a:defRPr/>
            </a:pPr>
            <a:r>
              <a:rPr lang="ru-RU" altLang="ru-RU" sz="1800" smtClean="0">
                <a:effectLst>
                  <a:outerShdw blurRad="38100" dist="38100" dir="2700000" algn="tl">
                    <a:srgbClr val="C0C0C0"/>
                  </a:outerShdw>
                </a:effectLst>
              </a:rPr>
              <a:t>Назначение школы оставалось прежним – учить и воспитывать детей.</a:t>
            </a:r>
          </a:p>
        </p:txBody>
      </p:sp>
      <p:pic>
        <p:nvPicPr>
          <p:cNvPr id="50179" name="Рисунок 3"/>
          <p:cNvPicPr>
            <a:picLocks noChangeAspect="1"/>
          </p:cNvPicPr>
          <p:nvPr/>
        </p:nvPicPr>
        <p:blipFill>
          <a:blip r:embed="rId2"/>
          <a:srcRect/>
          <a:stretch>
            <a:fillRect/>
          </a:stretch>
        </p:blipFill>
        <p:spPr bwMode="auto">
          <a:xfrm>
            <a:off x="5486400" y="609600"/>
            <a:ext cx="14873288" cy="3059113"/>
          </a:xfrm>
          <a:prstGeom prst="rect">
            <a:avLst/>
          </a:prstGeom>
          <a:noFill/>
          <a:ln w="9525">
            <a:noFill/>
            <a:miter lim="800000"/>
            <a:headEnd/>
            <a:tailEnd/>
          </a:ln>
        </p:spPr>
      </p:pic>
      <p:pic>
        <p:nvPicPr>
          <p:cNvPr id="50180" name="Рисунок 4"/>
          <p:cNvPicPr>
            <a:picLocks noChangeAspect="1"/>
          </p:cNvPicPr>
          <p:nvPr/>
        </p:nvPicPr>
        <p:blipFill>
          <a:blip r:embed="rId3"/>
          <a:srcRect/>
          <a:stretch>
            <a:fillRect/>
          </a:stretch>
        </p:blipFill>
        <p:spPr bwMode="auto">
          <a:xfrm>
            <a:off x="5562600" y="4603750"/>
            <a:ext cx="11793538" cy="2254250"/>
          </a:xfrm>
          <a:prstGeom prst="rect">
            <a:avLst/>
          </a:prstGeom>
          <a:noFill/>
          <a:ln w="9525">
            <a:noFill/>
            <a:miter lim="800000"/>
            <a:headEnd/>
            <a:tailEnd/>
          </a:ln>
        </p:spPr>
      </p:pic>
      <p:pic>
        <p:nvPicPr>
          <p:cNvPr id="50183" name="Picture 7"/>
          <p:cNvPicPr>
            <a:picLocks noChangeAspect="1" noChangeArrowheads="1"/>
          </p:cNvPicPr>
          <p:nvPr/>
        </p:nvPicPr>
        <p:blipFill>
          <a:blip r:embed="rId4"/>
          <a:srcRect/>
          <a:stretch>
            <a:fillRect/>
          </a:stretch>
        </p:blipFill>
        <p:spPr bwMode="auto">
          <a:xfrm>
            <a:off x="5410200" y="2971800"/>
            <a:ext cx="3733800" cy="1852613"/>
          </a:xfrm>
          <a:prstGeom prst="rect">
            <a:avLst/>
          </a:prstGeom>
          <a:noFill/>
          <a:ln w="9525">
            <a:noFill/>
            <a:miter lim="800000"/>
            <a:headEnd/>
            <a:tailEnd/>
          </a:ln>
          <a:effectLst/>
        </p:spPr>
      </p:pic>
      <p:pic>
        <p:nvPicPr>
          <p:cNvPr id="50184" name="Picture 8"/>
          <p:cNvPicPr>
            <a:picLocks noChangeAspect="1" noChangeArrowheads="1"/>
          </p:cNvPicPr>
          <p:nvPr/>
        </p:nvPicPr>
        <p:blipFill>
          <a:blip r:embed="rId4"/>
          <a:srcRect/>
          <a:stretch>
            <a:fillRect/>
          </a:stretch>
        </p:blipFill>
        <p:spPr bwMode="auto">
          <a:xfrm>
            <a:off x="5410200" y="2971800"/>
            <a:ext cx="3733800" cy="1852613"/>
          </a:xfrm>
          <a:prstGeom prst="rect">
            <a:avLst/>
          </a:prstGeom>
          <a:noFill/>
          <a:ln w="9525">
            <a:noFill/>
            <a:miter lim="800000"/>
            <a:headEnd/>
            <a:tailEnd/>
          </a:ln>
          <a:effectLst/>
        </p:spPr>
      </p:pic>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fontAlgn="auto" hangingPunct="1">
              <a:spcAft>
                <a:spcPts val="0"/>
              </a:spcAft>
              <a:defRPr/>
            </a:pPr>
            <a:r>
              <a:rPr lang="ru-RU" altLang="ru-RU" smtClean="0"/>
              <a:t>1990-е</a:t>
            </a:r>
          </a:p>
        </p:txBody>
      </p:sp>
      <p:sp>
        <p:nvSpPr>
          <p:cNvPr id="32771" name="Rectangle 4"/>
          <p:cNvSpPr>
            <a:spLocks noGrp="1" noChangeArrowheads="1"/>
          </p:cNvSpPr>
          <p:nvPr>
            <p:ph sz="half" idx="1"/>
          </p:nvPr>
        </p:nvSpPr>
        <p:spPr>
          <a:xfrm>
            <a:off x="457200" y="1600200"/>
            <a:ext cx="3521075" cy="4525963"/>
          </a:xfrm>
        </p:spPr>
        <p:txBody>
          <a:bodyPr>
            <a:normAutofit fontScale="92500" lnSpcReduction="10000"/>
          </a:bodyPr>
          <a:lstStyle/>
          <a:p>
            <a:pPr marL="274320" indent="-274320" eaLnBrk="1" fontAlgn="auto" hangingPunct="1">
              <a:spcAft>
                <a:spcPts val="0"/>
              </a:spcAft>
              <a:buFont typeface="Wingdings 2"/>
              <a:buChar char=""/>
              <a:defRPr/>
            </a:pPr>
            <a:r>
              <a:rPr lang="ru-RU" altLang="ru-RU" sz="2400" smtClean="0"/>
              <a:t>Учеников по-прежнему было много, около 1000 </a:t>
            </a:r>
          </a:p>
          <a:p>
            <a:pPr marL="274320" indent="-274320" eaLnBrk="1" fontAlgn="auto" hangingPunct="1">
              <a:spcAft>
                <a:spcPts val="0"/>
              </a:spcAft>
              <a:buFont typeface="Wingdings 2"/>
              <a:buChar char=""/>
              <a:defRPr/>
            </a:pPr>
            <a:r>
              <a:rPr lang="ru-RU" altLang="ru-RU" sz="2400" smtClean="0"/>
              <a:t>Начальные классы учились в отдельном деревянном здании в пер. Центральном, кабинеты обслуживающего труда и информатики располагались в старом здании нашей школы.</a:t>
            </a:r>
          </a:p>
          <a:p>
            <a:pPr marL="274320" indent="-274320" eaLnBrk="1" fontAlgn="auto" hangingPunct="1">
              <a:spcAft>
                <a:spcPts val="0"/>
              </a:spcAft>
              <a:buFont typeface="Wingdings 2"/>
              <a:buChar char=""/>
              <a:defRPr/>
            </a:pPr>
            <a:endParaRPr lang="ru-RU" altLang="ru-RU" sz="2400" smtClean="0"/>
          </a:p>
        </p:txBody>
      </p:sp>
      <p:pic>
        <p:nvPicPr>
          <p:cNvPr id="7" name="Текст 6"/>
          <p:cNvPicPr>
            <a:picLocks noGrp="1" noChangeAspect="1"/>
          </p:cNvPicPr>
          <p:nvPr>
            <p:ph sz="half" idx="2"/>
          </p:nvPr>
        </p:nvPicPr>
        <p:blipFill>
          <a:blip r:embed="rId2"/>
          <a:srcRect/>
          <a:stretch>
            <a:fillRect/>
          </a:stretch>
        </p:blipFill>
        <p:spPr>
          <a:xfrm>
            <a:off x="4210050" y="457200"/>
            <a:ext cx="3362325" cy="2314575"/>
          </a:xfrm>
        </p:spPr>
      </p:pic>
      <p:pic>
        <p:nvPicPr>
          <p:cNvPr id="51204" name="Picture 9"/>
          <p:cNvPicPr>
            <a:picLocks noChangeAspect="1" noChangeArrowheads="1"/>
          </p:cNvPicPr>
          <p:nvPr/>
        </p:nvPicPr>
        <p:blipFill>
          <a:blip r:embed="rId3"/>
          <a:srcRect/>
          <a:stretch>
            <a:fillRect/>
          </a:stretch>
        </p:blipFill>
        <p:spPr bwMode="auto">
          <a:xfrm>
            <a:off x="4038600" y="4419600"/>
            <a:ext cx="3533775" cy="2006600"/>
          </a:xfrm>
          <a:prstGeom prst="rect">
            <a:avLst/>
          </a:prstGeom>
          <a:noFill/>
          <a:ln w="9525">
            <a:noFill/>
            <a:miter lim="800000"/>
            <a:headEnd/>
            <a:tailEnd/>
          </a:ln>
        </p:spPr>
      </p:pic>
      <p:pic>
        <p:nvPicPr>
          <p:cNvPr id="51207" name="Picture 7"/>
          <p:cNvPicPr>
            <a:picLocks noChangeAspect="1" noChangeArrowheads="1"/>
          </p:cNvPicPr>
          <p:nvPr/>
        </p:nvPicPr>
        <p:blipFill>
          <a:blip r:embed="rId4"/>
          <a:srcRect/>
          <a:stretch>
            <a:fillRect/>
          </a:stretch>
        </p:blipFill>
        <p:spPr bwMode="auto">
          <a:xfrm>
            <a:off x="4724400" y="2667000"/>
            <a:ext cx="4114800" cy="2222500"/>
          </a:xfrm>
          <a:prstGeom prst="rect">
            <a:avLst/>
          </a:prstGeom>
          <a:noFill/>
          <a:ln w="9525">
            <a:noFill/>
            <a:miter lim="800000"/>
            <a:headEnd/>
            <a:tailEnd/>
          </a:ln>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fontAlgn="auto" hangingPunct="1">
              <a:spcAft>
                <a:spcPts val="0"/>
              </a:spcAft>
              <a:defRPr/>
            </a:pPr>
            <a:r>
              <a:rPr lang="ru-RU" altLang="ru-RU" smtClean="0"/>
              <a:t>2000-е</a:t>
            </a:r>
          </a:p>
        </p:txBody>
      </p:sp>
      <p:sp>
        <p:nvSpPr>
          <p:cNvPr id="33795" name="Rectangle 4"/>
          <p:cNvSpPr>
            <a:spLocks noGrp="1" noChangeArrowheads="1"/>
          </p:cNvSpPr>
          <p:nvPr>
            <p:ph sz="half" idx="1"/>
          </p:nvPr>
        </p:nvSpPr>
        <p:spPr>
          <a:xfrm>
            <a:off x="457200" y="1600200"/>
            <a:ext cx="3521075" cy="4525963"/>
          </a:xfrm>
        </p:spPr>
        <p:txBody>
          <a:bodyPr>
            <a:normAutofit lnSpcReduction="10000"/>
          </a:bodyPr>
          <a:lstStyle/>
          <a:p>
            <a:pPr marL="274320" indent="-274320" eaLnBrk="1" fontAlgn="auto" hangingPunct="1">
              <a:lnSpc>
                <a:spcPct val="80000"/>
              </a:lnSpc>
              <a:spcAft>
                <a:spcPts val="0"/>
              </a:spcAft>
              <a:buFont typeface="Wingdings 2"/>
              <a:buChar char=""/>
              <a:defRPr/>
            </a:pPr>
            <a:r>
              <a:rPr lang="ru-RU" altLang="ru-RU" sz="2000" smtClean="0"/>
              <a:t>Страна вступила в третье тысячелетие, век скоростей, информационных процессов, модернизации. Осуществляется масштабная поддержка системы образования на государственном уровне. В школе ведется огромная работа по улучшению условий и качества обучения.</a:t>
            </a:r>
          </a:p>
          <a:p>
            <a:pPr marL="274320" indent="-274320" eaLnBrk="1" fontAlgn="auto" hangingPunct="1">
              <a:lnSpc>
                <a:spcPct val="80000"/>
              </a:lnSpc>
              <a:spcAft>
                <a:spcPts val="0"/>
              </a:spcAft>
              <a:buFont typeface="Wingdings 2"/>
              <a:buChar char=""/>
              <a:defRPr/>
            </a:pPr>
            <a:r>
              <a:rPr lang="ru-RU" altLang="ru-RU" sz="2000" smtClean="0"/>
              <a:t>Изменились порядок и форма государственной итоговой аттестации выпускников (ЕГЭ и ОГЭ). </a:t>
            </a:r>
          </a:p>
        </p:txBody>
      </p:sp>
      <p:sp>
        <p:nvSpPr>
          <p:cNvPr id="33796" name="Rectangle 5"/>
          <p:cNvSpPr>
            <a:spLocks noGrp="1" noChangeArrowheads="1"/>
          </p:cNvSpPr>
          <p:nvPr>
            <p:ph sz="half" idx="2"/>
          </p:nvPr>
        </p:nvSpPr>
        <p:spPr>
          <a:xfrm>
            <a:off x="4191000" y="1600200"/>
            <a:ext cx="3521075" cy="4525963"/>
          </a:xfrm>
        </p:spPr>
        <p:txBody>
          <a:bodyPr>
            <a:normAutofit lnSpcReduction="10000"/>
          </a:bodyPr>
          <a:lstStyle/>
          <a:p>
            <a:pPr marL="274320" indent="-274320" eaLnBrk="1" fontAlgn="auto" hangingPunct="1">
              <a:lnSpc>
                <a:spcPct val="80000"/>
              </a:lnSpc>
              <a:spcAft>
                <a:spcPts val="0"/>
              </a:spcAft>
              <a:buFont typeface="Wingdings 2"/>
              <a:buChar char=""/>
              <a:defRPr/>
            </a:pPr>
            <a:endParaRPr lang="ru-RU" altLang="ru-RU" sz="2000" smtClean="0"/>
          </a:p>
        </p:txBody>
      </p:sp>
    </p:spTree>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noChangeArrowheads="1"/>
          </p:cNvSpPr>
          <p:nvPr>
            <p:ph type="title"/>
          </p:nvPr>
        </p:nvSpPr>
        <p:spPr/>
        <p:txBody>
          <a:bodyPr/>
          <a:lstStyle/>
          <a:p>
            <a:pPr eaLnBrk="1" fontAlgn="auto" hangingPunct="1">
              <a:spcAft>
                <a:spcPts val="0"/>
              </a:spcAft>
              <a:defRPr/>
            </a:pPr>
            <a:r>
              <a:rPr lang="ru-RU" altLang="ru-RU" smtClean="0"/>
              <a:t>2000-е</a:t>
            </a:r>
          </a:p>
        </p:txBody>
      </p:sp>
      <p:sp>
        <p:nvSpPr>
          <p:cNvPr id="53250" name="Rectangle 5"/>
          <p:cNvSpPr>
            <a:spLocks noGrp="1" noChangeArrowheads="1"/>
          </p:cNvSpPr>
          <p:nvPr>
            <p:ph sz="half" idx="1"/>
          </p:nvPr>
        </p:nvSpPr>
        <p:spPr>
          <a:xfrm>
            <a:off x="457200" y="1600200"/>
            <a:ext cx="3521075" cy="4525963"/>
          </a:xfrm>
        </p:spPr>
        <p:txBody>
          <a:bodyPr/>
          <a:lstStyle/>
          <a:p>
            <a:pPr marL="179388" indent="-179388" defTabSz="1025525" eaLnBrk="1" hangingPunct="1"/>
            <a:r>
              <a:rPr lang="ru-RU" altLang="ru-RU" smtClean="0"/>
              <a:t>Новый учебный год 1 сентября начинается с традиционной торжественной линейки для нескольких сотен учащихся </a:t>
            </a:r>
          </a:p>
        </p:txBody>
      </p:sp>
      <p:pic>
        <p:nvPicPr>
          <p:cNvPr id="53251" name="Picture 2" descr="C:\Users\Admin\Desktop\YLWfQ8PjAB0.jpg"/>
          <p:cNvPicPr>
            <a:picLocks noGrp="1" noChangeAspect="1" noChangeArrowheads="1"/>
          </p:cNvPicPr>
          <p:nvPr>
            <p:ph sz="half" idx="2"/>
          </p:nvPr>
        </p:nvPicPr>
        <p:blipFill>
          <a:blip r:embed="rId2"/>
          <a:srcRect/>
          <a:stretch>
            <a:fillRect/>
          </a:stretch>
        </p:blipFill>
        <p:spPr>
          <a:xfrm>
            <a:off x="5257800" y="1066800"/>
            <a:ext cx="3505200" cy="2335213"/>
          </a:xfrm>
        </p:spPr>
      </p:pic>
      <p:pic>
        <p:nvPicPr>
          <p:cNvPr id="53252" name="Рисунок 4"/>
          <p:cNvPicPr>
            <a:picLocks noChangeAspect="1"/>
          </p:cNvPicPr>
          <p:nvPr/>
        </p:nvPicPr>
        <p:blipFill>
          <a:blip r:embed="rId3"/>
          <a:srcRect/>
          <a:stretch>
            <a:fillRect/>
          </a:stretch>
        </p:blipFill>
        <p:spPr bwMode="auto">
          <a:xfrm>
            <a:off x="5486400" y="3924300"/>
            <a:ext cx="3657600" cy="2768600"/>
          </a:xfrm>
          <a:prstGeom prst="rect">
            <a:avLst/>
          </a:prstGeom>
          <a:noFill/>
          <a:ln w="9525">
            <a:noFill/>
            <a:miter lim="800000"/>
            <a:headEnd/>
            <a:tailEnd/>
          </a:ln>
        </p:spPr>
      </p:pic>
      <p:pic>
        <p:nvPicPr>
          <p:cNvPr id="53253" name="Picture 9" descr="C:\Users\user\Desktop\1 сеетября 2017, 10 класс\DSC_1118.JPG"/>
          <p:cNvPicPr>
            <a:picLocks noChangeAspect="1" noChangeArrowheads="1"/>
          </p:cNvPicPr>
          <p:nvPr/>
        </p:nvPicPr>
        <p:blipFill>
          <a:blip r:embed="rId4"/>
          <a:srcRect/>
          <a:stretch>
            <a:fillRect/>
          </a:stretch>
        </p:blipFill>
        <p:spPr bwMode="auto">
          <a:xfrm>
            <a:off x="3429000" y="2590800"/>
            <a:ext cx="2362200" cy="17526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fontAlgn="auto" hangingPunct="1">
              <a:spcAft>
                <a:spcPts val="0"/>
              </a:spcAft>
              <a:defRPr/>
            </a:pPr>
            <a:r>
              <a:rPr lang="ru-RU" altLang="ru-RU" smtClean="0"/>
              <a:t>2000-е</a:t>
            </a:r>
          </a:p>
        </p:txBody>
      </p:sp>
      <p:sp>
        <p:nvSpPr>
          <p:cNvPr id="54274" name="Rectangle 4"/>
          <p:cNvSpPr>
            <a:spLocks noGrp="1" noChangeArrowheads="1"/>
          </p:cNvSpPr>
          <p:nvPr>
            <p:ph sz="half" idx="1"/>
          </p:nvPr>
        </p:nvSpPr>
        <p:spPr>
          <a:xfrm>
            <a:off x="457200" y="1600200"/>
            <a:ext cx="3521075" cy="4525963"/>
          </a:xfrm>
        </p:spPr>
        <p:txBody>
          <a:bodyPr/>
          <a:lstStyle/>
          <a:p>
            <a:pPr eaLnBrk="1" hangingPunct="1">
              <a:lnSpc>
                <a:spcPct val="90000"/>
              </a:lnSpc>
            </a:pPr>
            <a:r>
              <a:rPr lang="ru-RU" altLang="ru-RU" sz="2000" smtClean="0"/>
              <a:t>В школе работает замечательный педагогический коллектив, который достойно продолжает сложившиеся традиции в воспитании учеников, а также использует современные образовательный технологии, позволяющие добиться высоких результатов обучения. Ежегодно Дню учителя посвящается праздничный концерт </a:t>
            </a:r>
          </a:p>
        </p:txBody>
      </p:sp>
      <p:pic>
        <p:nvPicPr>
          <p:cNvPr id="54275" name="Picture 6" descr="день учителя"/>
          <p:cNvPicPr>
            <a:picLocks noGrp="1" noChangeAspect="1" noChangeArrowheads="1"/>
          </p:cNvPicPr>
          <p:nvPr>
            <p:ph sz="half" idx="2"/>
          </p:nvPr>
        </p:nvPicPr>
        <p:blipFill>
          <a:blip r:embed="rId2"/>
          <a:srcRect/>
          <a:stretch>
            <a:fillRect/>
          </a:stretch>
        </p:blipFill>
        <p:spPr>
          <a:xfrm>
            <a:off x="4876800" y="1447800"/>
            <a:ext cx="2522538" cy="4297363"/>
          </a:xfrm>
        </p:spPr>
      </p:pic>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bwMode="auto"/>
        <p:txBody>
          <a:bodyPr wrap="square" numCol="1" compatLnSpc="1">
            <a:prstTxWarp prst="textNoShape">
              <a:avLst/>
            </a:prstTxWarp>
          </a:bodyPr>
          <a:lstStyle/>
          <a:p>
            <a:pPr eaLnBrk="1" hangingPunct="1"/>
            <a:r>
              <a:rPr lang="ru-RU" altLang="ru-RU" cap="none" smtClean="0">
                <a:ln>
                  <a:noFill/>
                </a:ln>
                <a:solidFill>
                  <a:schemeClr val="tx1"/>
                </a:solidFill>
              </a:rPr>
              <a:t>Введение</a:t>
            </a:r>
          </a:p>
        </p:txBody>
      </p:sp>
      <p:sp>
        <p:nvSpPr>
          <p:cNvPr id="17410" name="Rectangle 3"/>
          <p:cNvSpPr>
            <a:spLocks noGrp="1" noChangeArrowheads="1"/>
          </p:cNvSpPr>
          <p:nvPr>
            <p:ph idx="1"/>
          </p:nvPr>
        </p:nvSpPr>
        <p:spPr/>
        <p:txBody>
          <a:bodyPr/>
          <a:lstStyle/>
          <a:p>
            <a:pPr eaLnBrk="1" hangingPunct="1">
              <a:lnSpc>
                <a:spcPct val="80000"/>
              </a:lnSpc>
            </a:pPr>
            <a:r>
              <a:rPr lang="ru-RU" altLang="ru-RU" sz="2400" b="1" smtClean="0"/>
              <a:t>	</a:t>
            </a:r>
            <a:r>
              <a:rPr lang="ru-RU" altLang="ru-RU" sz="2400" smtClean="0"/>
              <a:t>У школы славная история, связанная с историей нашего поселка, района, страны, а также становлением и развитием системы образования Нижнеингашского района, ш</a:t>
            </a:r>
            <a:r>
              <a:rPr lang="ru-RU" altLang="ru-RU" smtClean="0"/>
              <a:t>кольные традиции – это звено, объединяющее поколения учителей, учеников, родителей, выпускников </a:t>
            </a:r>
          </a:p>
        </p:txBody>
      </p:sp>
    </p:spTree>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Grp="1" noChangeArrowheads="1"/>
          </p:cNvSpPr>
          <p:nvPr>
            <p:ph type="title"/>
          </p:nvPr>
        </p:nvSpPr>
        <p:spPr/>
        <p:txBody>
          <a:bodyPr/>
          <a:lstStyle/>
          <a:p>
            <a:pPr eaLnBrk="1" fontAlgn="auto" hangingPunct="1">
              <a:spcAft>
                <a:spcPts val="0"/>
              </a:spcAft>
              <a:defRPr/>
            </a:pPr>
            <a:r>
              <a:rPr lang="ru-RU" altLang="ru-RU" smtClean="0"/>
              <a:t>2000-е КТД</a:t>
            </a:r>
          </a:p>
        </p:txBody>
      </p:sp>
      <p:sp>
        <p:nvSpPr>
          <p:cNvPr id="55298" name="Rectangle 5"/>
          <p:cNvSpPr>
            <a:spLocks noGrp="1" noChangeArrowheads="1"/>
          </p:cNvSpPr>
          <p:nvPr>
            <p:ph sz="half" idx="1"/>
          </p:nvPr>
        </p:nvSpPr>
        <p:spPr>
          <a:xfrm>
            <a:off x="457200" y="1600200"/>
            <a:ext cx="3521075" cy="4525963"/>
          </a:xfrm>
        </p:spPr>
        <p:txBody>
          <a:bodyPr/>
          <a:lstStyle/>
          <a:p>
            <a:pPr eaLnBrk="1" hangingPunct="1"/>
            <a:r>
              <a:rPr lang="ru-RU" altLang="ru-RU" smtClean="0"/>
              <a:t>Традиционные мероприятия в школе – коллективно-творческие дела: </a:t>
            </a:r>
          </a:p>
        </p:txBody>
      </p:sp>
      <p:pic>
        <p:nvPicPr>
          <p:cNvPr id="55299" name="Рисунок 5"/>
          <p:cNvPicPr>
            <a:picLocks noGrp="1" noChangeAspect="1"/>
          </p:cNvPicPr>
          <p:nvPr>
            <p:ph sz="half" idx="2"/>
          </p:nvPr>
        </p:nvPicPr>
        <p:blipFill>
          <a:blip r:embed="rId2"/>
          <a:srcRect/>
          <a:stretch>
            <a:fillRect/>
          </a:stretch>
        </p:blipFill>
        <p:spPr>
          <a:xfrm>
            <a:off x="4432300" y="838200"/>
            <a:ext cx="1981200" cy="1981200"/>
          </a:xfrm>
        </p:spPr>
      </p:pic>
      <p:pic>
        <p:nvPicPr>
          <p:cNvPr id="55300" name="Объект 3"/>
          <p:cNvPicPr>
            <a:picLocks noChangeAspect="1"/>
          </p:cNvPicPr>
          <p:nvPr/>
        </p:nvPicPr>
        <p:blipFill>
          <a:blip r:embed="rId3"/>
          <a:srcRect/>
          <a:stretch>
            <a:fillRect/>
          </a:stretch>
        </p:blipFill>
        <p:spPr bwMode="auto">
          <a:xfrm>
            <a:off x="6553200" y="2209800"/>
            <a:ext cx="2209800" cy="2209800"/>
          </a:xfrm>
          <a:prstGeom prst="rect">
            <a:avLst/>
          </a:prstGeom>
          <a:noFill/>
          <a:ln w="9525">
            <a:noFill/>
            <a:miter lim="800000"/>
            <a:headEnd/>
            <a:tailEnd/>
          </a:ln>
        </p:spPr>
      </p:pic>
      <p:pic>
        <p:nvPicPr>
          <p:cNvPr id="55301" name="Рисунок 4"/>
          <p:cNvPicPr>
            <a:picLocks noChangeAspect="1"/>
          </p:cNvPicPr>
          <p:nvPr/>
        </p:nvPicPr>
        <p:blipFill>
          <a:blip r:embed="rId4"/>
          <a:srcRect/>
          <a:stretch>
            <a:fillRect/>
          </a:stretch>
        </p:blipFill>
        <p:spPr bwMode="auto">
          <a:xfrm>
            <a:off x="4343400" y="3810000"/>
            <a:ext cx="2062163" cy="2154238"/>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p:nvPr>
        </p:nvSpPr>
        <p:spPr>
          <a:xfrm>
            <a:off x="473075" y="307340"/>
            <a:ext cx="7242048" cy="1143000"/>
          </a:xfrm>
        </p:spPr>
        <p:txBody>
          <a:bodyPr/>
          <a:lstStyle/>
          <a:p>
            <a:pPr eaLnBrk="1" fontAlgn="auto" hangingPunct="1">
              <a:spcAft>
                <a:spcPts val="0"/>
              </a:spcAft>
              <a:defRPr/>
            </a:pPr>
            <a:r>
              <a:rPr lang="ru-RU" altLang="ru-RU" smtClean="0"/>
              <a:t>2000-е Новое</a:t>
            </a:r>
          </a:p>
        </p:txBody>
      </p:sp>
      <p:sp>
        <p:nvSpPr>
          <p:cNvPr id="56322" name="Rectangle 5"/>
          <p:cNvSpPr>
            <a:spLocks noGrp="1" noChangeArrowheads="1"/>
          </p:cNvSpPr>
          <p:nvPr>
            <p:ph sz="half" idx="1"/>
          </p:nvPr>
        </p:nvSpPr>
        <p:spPr>
          <a:xfrm>
            <a:off x="457200" y="1600200"/>
            <a:ext cx="3521075" cy="4525963"/>
          </a:xfrm>
        </p:spPr>
        <p:txBody>
          <a:bodyPr/>
          <a:lstStyle/>
          <a:p>
            <a:pPr eaLnBrk="1" hangingPunct="1"/>
            <a:r>
              <a:rPr lang="ru-RU" altLang="ru-RU" smtClean="0"/>
              <a:t>У первоклассников и десятиклассников тоже есть свои праздники</a:t>
            </a:r>
          </a:p>
        </p:txBody>
      </p:sp>
      <p:pic>
        <p:nvPicPr>
          <p:cNvPr id="56323" name="Объект 3"/>
          <p:cNvPicPr>
            <a:picLocks noGrp="1" noChangeAspect="1"/>
          </p:cNvPicPr>
          <p:nvPr>
            <p:ph sz="half" idx="2"/>
          </p:nvPr>
        </p:nvPicPr>
        <p:blipFill>
          <a:blip r:embed="rId2"/>
          <a:srcRect/>
          <a:stretch>
            <a:fillRect/>
          </a:stretch>
        </p:blipFill>
        <p:spPr>
          <a:xfrm>
            <a:off x="4251325" y="1676400"/>
            <a:ext cx="3521075" cy="1925638"/>
          </a:xfrm>
        </p:spPr>
      </p:pic>
      <p:pic>
        <p:nvPicPr>
          <p:cNvPr id="56324" name="Picture 8" descr="посвящение 10 классники"/>
          <p:cNvPicPr>
            <a:picLocks noChangeAspect="1" noChangeArrowheads="1"/>
          </p:cNvPicPr>
          <p:nvPr/>
        </p:nvPicPr>
        <p:blipFill>
          <a:blip r:embed="rId3"/>
          <a:srcRect/>
          <a:stretch>
            <a:fillRect/>
          </a:stretch>
        </p:blipFill>
        <p:spPr bwMode="auto">
          <a:xfrm>
            <a:off x="3810000" y="3733800"/>
            <a:ext cx="3962400" cy="222567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Grp="1" noChangeArrowheads="1"/>
          </p:cNvSpPr>
          <p:nvPr>
            <p:ph type="title"/>
          </p:nvPr>
        </p:nvSpPr>
        <p:spPr/>
        <p:txBody>
          <a:bodyPr/>
          <a:lstStyle/>
          <a:p>
            <a:pPr eaLnBrk="1" fontAlgn="auto" hangingPunct="1">
              <a:spcAft>
                <a:spcPts val="0"/>
              </a:spcAft>
              <a:defRPr/>
            </a:pPr>
            <a:r>
              <a:rPr lang="ru-RU" altLang="ru-RU" smtClean="0"/>
              <a:t>2000-е Творчество</a:t>
            </a:r>
          </a:p>
        </p:txBody>
      </p:sp>
      <p:sp>
        <p:nvSpPr>
          <p:cNvPr id="57346" name="Rectangle 5"/>
          <p:cNvSpPr>
            <a:spLocks noGrp="1" noChangeArrowheads="1"/>
          </p:cNvSpPr>
          <p:nvPr>
            <p:ph sz="half" idx="1"/>
          </p:nvPr>
        </p:nvSpPr>
        <p:spPr>
          <a:xfrm>
            <a:off x="457200" y="1600200"/>
            <a:ext cx="3521075" cy="4525963"/>
          </a:xfrm>
        </p:spPr>
        <p:txBody>
          <a:bodyPr/>
          <a:lstStyle/>
          <a:p>
            <a:pPr eaLnBrk="1" hangingPunct="1"/>
            <a:r>
              <a:rPr lang="ru-RU" altLang="ru-RU" smtClean="0"/>
              <a:t>Творческие достижения наших учеников оценены неоднократно и по достоинству на муниципальных, зональных и краевых конкурсах </a:t>
            </a:r>
          </a:p>
        </p:txBody>
      </p:sp>
      <p:pic>
        <p:nvPicPr>
          <p:cNvPr id="57347" name="Picture 7" descr="s60302295"/>
          <p:cNvPicPr>
            <a:picLocks noGrp="1" noChangeAspect="1" noChangeArrowheads="1"/>
          </p:cNvPicPr>
          <p:nvPr>
            <p:ph sz="half" idx="2"/>
          </p:nvPr>
        </p:nvPicPr>
        <p:blipFill>
          <a:blip r:embed="rId2"/>
          <a:srcRect/>
          <a:stretch>
            <a:fillRect/>
          </a:stretch>
        </p:blipFill>
        <p:spPr>
          <a:xfrm>
            <a:off x="4724400" y="1295400"/>
            <a:ext cx="1795463" cy="2697163"/>
          </a:xfrm>
        </p:spPr>
      </p:pic>
      <p:pic>
        <p:nvPicPr>
          <p:cNvPr id="57348" name="Рисунок 6"/>
          <p:cNvPicPr>
            <a:picLocks noChangeAspect="1"/>
          </p:cNvPicPr>
          <p:nvPr/>
        </p:nvPicPr>
        <p:blipFill>
          <a:blip r:embed="rId3"/>
          <a:srcRect/>
          <a:stretch>
            <a:fillRect/>
          </a:stretch>
        </p:blipFill>
        <p:spPr bwMode="auto">
          <a:xfrm>
            <a:off x="5562600" y="3700463"/>
            <a:ext cx="3124200" cy="22860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fontAlgn="auto" hangingPunct="1">
              <a:spcAft>
                <a:spcPts val="0"/>
              </a:spcAft>
              <a:defRPr/>
            </a:pPr>
            <a:r>
              <a:rPr lang="ru-RU" altLang="ru-RU" smtClean="0"/>
              <a:t>2000-е</a:t>
            </a:r>
          </a:p>
        </p:txBody>
      </p:sp>
      <p:sp>
        <p:nvSpPr>
          <p:cNvPr id="39939" name="Rectangle 4"/>
          <p:cNvSpPr>
            <a:spLocks noGrp="1" noChangeArrowheads="1"/>
          </p:cNvSpPr>
          <p:nvPr>
            <p:ph sz="half" idx="1"/>
          </p:nvPr>
        </p:nvSpPr>
        <p:spPr>
          <a:xfrm>
            <a:off x="457200" y="1600200"/>
            <a:ext cx="3521075" cy="4525963"/>
          </a:xfrm>
        </p:spPr>
        <p:txBody>
          <a:bodyPr>
            <a:normAutofit lnSpcReduction="10000"/>
          </a:bodyPr>
          <a:lstStyle/>
          <a:p>
            <a:pPr marL="274320" indent="-274320" eaLnBrk="1" fontAlgn="auto" hangingPunct="1">
              <a:lnSpc>
                <a:spcPct val="90000"/>
              </a:lnSpc>
              <a:spcAft>
                <a:spcPts val="0"/>
              </a:spcAft>
              <a:buFont typeface="Wingdings 2"/>
              <a:buChar char=""/>
              <a:defRPr/>
            </a:pPr>
            <a:r>
              <a:rPr lang="ru-RU" altLang="ru-RU" sz="2000" smtClean="0"/>
              <a:t>Интеллектуальные успехи учащихся реализуются через участие в школьных предметных неделях, работе школьного научного общества,  муниципальном и региональном этапах всероссийской олимпиады школьников, ребята успешно обучаются в заочной естественно- научной школе при СФУ,  участвуют в работе интенсивных школ, проектной деятельности </a:t>
            </a:r>
          </a:p>
        </p:txBody>
      </p:sp>
      <p:pic>
        <p:nvPicPr>
          <p:cNvPr id="58371" name="Picture 6" descr="территория 2020"/>
          <p:cNvPicPr>
            <a:picLocks noGrp="1" noChangeAspect="1" noChangeArrowheads="1"/>
          </p:cNvPicPr>
          <p:nvPr>
            <p:ph sz="half" idx="2"/>
          </p:nvPr>
        </p:nvPicPr>
        <p:blipFill>
          <a:blip r:embed="rId2"/>
          <a:srcRect/>
          <a:stretch>
            <a:fillRect/>
          </a:stretch>
        </p:blipFill>
        <p:spPr>
          <a:xfrm>
            <a:off x="4038600" y="990600"/>
            <a:ext cx="2971800" cy="1684338"/>
          </a:xfrm>
        </p:spPr>
      </p:pic>
      <p:pic>
        <p:nvPicPr>
          <p:cNvPr id="58372" name="Picture 7" descr="IMG_6549"/>
          <p:cNvPicPr>
            <a:picLocks noChangeAspect="1" noChangeArrowheads="1"/>
          </p:cNvPicPr>
          <p:nvPr/>
        </p:nvPicPr>
        <p:blipFill>
          <a:blip r:embed="rId3"/>
          <a:srcRect/>
          <a:stretch>
            <a:fillRect/>
          </a:stretch>
        </p:blipFill>
        <p:spPr bwMode="auto">
          <a:xfrm>
            <a:off x="5638800" y="2819400"/>
            <a:ext cx="3048000" cy="1752600"/>
          </a:xfrm>
          <a:prstGeom prst="rect">
            <a:avLst/>
          </a:prstGeom>
          <a:noFill/>
          <a:ln w="9525">
            <a:noFill/>
            <a:miter lim="800000"/>
            <a:headEnd/>
            <a:tailEnd/>
          </a:ln>
        </p:spPr>
      </p:pic>
      <p:pic>
        <p:nvPicPr>
          <p:cNvPr id="58373" name="Picture 8" descr="s47253215"/>
          <p:cNvPicPr>
            <a:picLocks noChangeAspect="1" noChangeArrowheads="1"/>
          </p:cNvPicPr>
          <p:nvPr/>
        </p:nvPicPr>
        <p:blipFill>
          <a:blip r:embed="rId4"/>
          <a:srcRect/>
          <a:stretch>
            <a:fillRect/>
          </a:stretch>
        </p:blipFill>
        <p:spPr bwMode="auto">
          <a:xfrm>
            <a:off x="4191000" y="4724400"/>
            <a:ext cx="2971800" cy="16764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40962" name="Rectangle 4"/>
          <p:cNvSpPr>
            <a:spLocks noChangeArrowheads="1" noGrp="1"/>
          </p:cNvSpPr>
          <p:nvPr>
            <p:ph type="title"/>
          </p:nvPr>
        </p:nvSpPr>
        <p:spPr/>
        <p:txBody>
          <a:bodyPr/>
          <a:lstStyle/>
          <a:p>
            <a:pPr eaLnBrk="1" fontAlgn="auto" hangingPunct="1">
              <a:spcAft>
                <a:spcPts val="0"/>
              </a:spcAft>
              <a:defRPr/>
            </a:pPr>
            <a:r>
              <a:rPr altLang="ru-RU" lang="ru-RU" smtClean="0"/>
              <a:t>2000-е Спорт</a:t>
            </a:r>
          </a:p>
        </p:txBody>
      </p:sp>
      <p:sp>
        <p:nvSpPr>
          <p:cNvPr id="40963" name="Rectangle 5"/>
          <p:cNvSpPr>
            <a:spLocks noChangeArrowheads="1" noGrp="1"/>
          </p:cNvSpPr>
          <p:nvPr>
            <p:ph idx="1" sz="half"/>
          </p:nvPr>
        </p:nvSpPr>
        <p:spPr>
          <a:xfrm>
            <a:off x="457200" y="1600200"/>
            <a:ext cx="3521075" cy="4525963"/>
          </a:xfrm>
        </p:spPr>
        <p:txBody>
          <a:bodyPr>
            <a:normAutofit lnSpcReduction="10000"/>
          </a:bodyPr>
          <a:lstStyle/>
          <a:p>
            <a:pPr eaLnBrk="1" fontAlgn="auto" hangingPunct="1" indent="-274320" marL="274320">
              <a:lnSpc>
                <a:spcPct val="90000"/>
              </a:lnSpc>
              <a:spcAft>
                <a:spcPts val="0"/>
              </a:spcAft>
              <a:buFont typeface="Wingdings 2"/>
              <a:buChar char=""/>
              <a:defRPr/>
            </a:pPr>
            <a:r>
              <a:rPr altLang="ru-RU" lang="ru-RU" smtClean="0" sz="2000"/>
              <a:t>Спортивно-оздоровительная работа – это не только недели здоровья, соревнования в рамках школьной спортивной лиги, Зимние олимпийские игры. товарищеские встречи с учителями </a:t>
            </a:r>
          </a:p>
          <a:p>
            <a:pPr eaLnBrk="1" fontAlgn="auto" hangingPunct="1" indent="-274320" marL="274320">
              <a:lnSpc>
                <a:spcPct val="90000"/>
              </a:lnSpc>
              <a:spcAft>
                <a:spcPts val="0"/>
              </a:spcAft>
              <a:buFont typeface="Wingdings 2"/>
              <a:buChar char=""/>
              <a:defRPr/>
            </a:pPr>
            <a:r>
              <a:rPr altLang="ru-RU" lang="ru-RU" smtClean="0" sz="2000"/>
              <a:t>Спортивные достижения наших учащихся по футболу, волейболу, поуэрлифтингу   признаны на муниципальном и краевом уровнях </a:t>
            </a:r>
          </a:p>
        </p:txBody>
      </p:sp>
      <p:pic>
        <p:nvPicPr>
          <p:cNvPr id="59395" name="Объект 3"/>
          <p:cNvPicPr>
            <a:picLocks noChangeAspect="1" noGrp="1"/>
          </p:cNvPicPr>
          <p:nvPr>
            <p:ph idx="2" sz="half"/>
          </p:nvPr>
        </p:nvPicPr>
        <p:blipFill>
          <a:blip r:embed="rId2"/>
          <a:srcRect/>
          <a:stretch>
            <a:fillRect/>
          </a:stretch>
        </p:blipFill>
        <p:spPr>
          <a:xfrm>
            <a:off x="4267200" y="914400"/>
            <a:ext cx="2286000" cy="2165350"/>
          </a:xfrm>
        </p:spPr>
      </p:pic>
      <p:pic>
        <p:nvPicPr>
          <p:cNvPr id="59396" name="Объект 3"/>
          <p:cNvPicPr>
            <a:picLocks noChangeAspect="1"/>
          </p:cNvPicPr>
          <p:nvPr/>
        </p:nvPicPr>
        <p:blipFill>
          <a:blip r:embed="rId3"/>
          <a:srcRect b="7"/>
          <a:stretch>
            <a:fillRect/>
          </a:stretch>
        </p:blipFill>
        <p:spPr bwMode="auto">
          <a:xfrm>
            <a:off x="4800600" y="3049588"/>
            <a:ext cx="3657600" cy="1600200"/>
          </a:xfrm>
          <a:prstGeom prst="rect">
            <a:avLst/>
          </a:prstGeom>
          <a:noFill/>
          <a:ln w="9525">
            <a:noFill/>
            <a:miter lim="800000"/>
            <a:headEnd/>
            <a:tailEnd/>
          </a:ln>
        </p:spPr>
      </p:pic>
      <p:pic>
        <p:nvPicPr>
          <p:cNvPr id="59397" name="Рисунок 3"/>
          <p:cNvPicPr>
            <a:picLocks noChangeAspect="1"/>
          </p:cNvPicPr>
          <p:nvPr/>
        </p:nvPicPr>
        <p:blipFill>
          <a:blip r:embed="rId4"/>
          <a:srcRect/>
          <a:stretch>
            <a:fillRect/>
          </a:stretch>
        </p:blipFill>
        <p:spPr bwMode="auto">
          <a:xfrm>
            <a:off x="6796088" y="4648200"/>
            <a:ext cx="1835150" cy="2022475"/>
          </a:xfrm>
          <a:prstGeom prst="rect">
            <a:avLst/>
          </a:prstGeom>
          <a:noFill/>
          <a:ln w="9525">
            <a:noFill/>
            <a:miter lim="800000"/>
            <a:headEnd/>
            <a:tailEnd/>
          </a:ln>
        </p:spPr>
      </p:pic>
      <p:pic>
        <p:nvPicPr>
          <p:cNvPr descr="https://pp.userapi.com/c834403/v834403972/b8971/CNvoudWbLGM.jpg" id="59398" name="Picture 13"/>
          <p:cNvPicPr>
            <a:picLocks noChangeArrowheads="1" noChangeAspect="1"/>
          </p:cNvPicPr>
          <p:nvPr/>
        </p:nvPicPr>
        <p:blipFill>
          <a:blip r:embed="rId5"/>
          <a:srcRect/>
          <a:stretch>
            <a:fillRect/>
          </a:stretch>
        </p:blipFill>
        <p:spPr bwMode="auto">
          <a:xfrm>
            <a:off x="6851650" y="990600"/>
            <a:ext cx="2090738" cy="2090738"/>
          </a:xfrm>
          <a:prstGeom prst="rect">
            <a:avLst/>
          </a:prstGeom>
          <a:noFill/>
          <a:ln w="9525">
            <a:noFill/>
            <a:miter lim="800000"/>
            <a:headEnd/>
            <a:tailEnd/>
          </a:ln>
        </p:spPr>
      </p:pic>
      <p:pic>
        <p:nvPicPr>
          <p:cNvPr descr="https://pp.userapi.com/c840139/v840139972/76f46/87TKGkzYGIU.jpg" id="59399" name="Picture 15"/>
          <p:cNvPicPr>
            <a:picLocks noChangeArrowheads="1" noChangeAspect="1"/>
          </p:cNvPicPr>
          <p:nvPr/>
        </p:nvPicPr>
        <p:blipFill>
          <a:blip r:embed="rId6"/>
          <a:srcRect/>
          <a:stretch>
            <a:fillRect/>
          </a:stretch>
        </p:blipFill>
        <p:spPr bwMode="auto">
          <a:xfrm>
            <a:off x="4343400" y="4802188"/>
            <a:ext cx="2286000" cy="1714500"/>
          </a:xfrm>
          <a:prstGeom prst="rect">
            <a:avLst/>
          </a:prstGeom>
          <a:noFill/>
          <a:ln w="9525">
            <a:noFill/>
            <a:miter lim="800000"/>
            <a:headEnd/>
            <a:tailEnd/>
          </a:ln>
        </p:spPr>
      </p:pic>
    </p:spTree>
  </p:cSld>
  <p:clrMapOvr>
    <a:masterClrMapping/>
  </p:clrMapOvr>
  <p:transition spd="slow">
    <p:fade/>
  </p:transition>
  <p:timing>
    <p:tnLst>
      <p:par>
        <p:cTn dur="indefinite" id="1" nodeType="tmRoot" restart="never"/>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title"/>
          </p:nvPr>
        </p:nvSpPr>
        <p:spPr/>
        <p:txBody>
          <a:bodyPr/>
          <a:lstStyle/>
          <a:p>
            <a:pPr eaLnBrk="1" fontAlgn="auto" hangingPunct="1">
              <a:spcAft>
                <a:spcPts val="0"/>
              </a:spcAft>
              <a:defRPr/>
            </a:pPr>
            <a:r>
              <a:rPr lang="ru-RU" altLang="ru-RU" smtClean="0"/>
              <a:t>2000-е </a:t>
            </a:r>
          </a:p>
        </p:txBody>
      </p:sp>
      <p:sp>
        <p:nvSpPr>
          <p:cNvPr id="60418" name="Rectangle 5"/>
          <p:cNvSpPr>
            <a:spLocks noGrp="1" noChangeArrowheads="1"/>
          </p:cNvSpPr>
          <p:nvPr>
            <p:ph sz="half" idx="1"/>
          </p:nvPr>
        </p:nvSpPr>
        <p:spPr>
          <a:xfrm>
            <a:off x="457200" y="1600200"/>
            <a:ext cx="3521075" cy="4525963"/>
          </a:xfrm>
        </p:spPr>
        <p:txBody>
          <a:bodyPr/>
          <a:lstStyle/>
          <a:p>
            <a:pPr eaLnBrk="1" hangingPunct="1"/>
            <a:r>
              <a:rPr lang="ru-RU" altLang="ru-RU" smtClean="0"/>
              <a:t>Наши ребята всегда активны и заботливы. Дружина юных пожарных  шефствует над ребятами детского сада «Колокольчик»</a:t>
            </a:r>
          </a:p>
        </p:txBody>
      </p:sp>
      <p:pic>
        <p:nvPicPr>
          <p:cNvPr id="60419" name="Объект 3"/>
          <p:cNvPicPr>
            <a:picLocks noGrp="1" noChangeAspect="1"/>
          </p:cNvPicPr>
          <p:nvPr>
            <p:ph sz="half" idx="2"/>
          </p:nvPr>
        </p:nvPicPr>
        <p:blipFill>
          <a:blip r:embed="rId2"/>
          <a:srcRect/>
          <a:stretch>
            <a:fillRect/>
          </a:stretch>
        </p:blipFill>
        <p:spPr>
          <a:xfrm>
            <a:off x="4419600" y="1052513"/>
            <a:ext cx="3295650" cy="2681287"/>
          </a:xfrm>
        </p:spPr>
      </p:pic>
      <p:pic>
        <p:nvPicPr>
          <p:cNvPr id="60420" name="Рисунок 4"/>
          <p:cNvPicPr>
            <a:picLocks noChangeAspect="1"/>
          </p:cNvPicPr>
          <p:nvPr/>
        </p:nvPicPr>
        <p:blipFill>
          <a:blip r:embed="rId3"/>
          <a:srcRect/>
          <a:stretch>
            <a:fillRect/>
          </a:stretch>
        </p:blipFill>
        <p:spPr bwMode="auto">
          <a:xfrm>
            <a:off x="4419600" y="4191000"/>
            <a:ext cx="2971800" cy="18637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lstStyle/>
          <a:p>
            <a:pPr eaLnBrk="1" fontAlgn="auto" hangingPunct="1">
              <a:spcAft>
                <a:spcPts val="0"/>
              </a:spcAft>
              <a:defRPr/>
            </a:pPr>
            <a:r>
              <a:rPr lang="ru-RU" altLang="ru-RU" smtClean="0"/>
              <a:t>2000-е Труд</a:t>
            </a:r>
          </a:p>
        </p:txBody>
      </p:sp>
      <p:sp>
        <p:nvSpPr>
          <p:cNvPr id="61442" name="Rectangle 5"/>
          <p:cNvSpPr>
            <a:spLocks noGrp="1" noChangeArrowheads="1"/>
          </p:cNvSpPr>
          <p:nvPr>
            <p:ph sz="half" idx="1"/>
          </p:nvPr>
        </p:nvSpPr>
        <p:spPr>
          <a:xfrm>
            <a:off x="457200" y="1600200"/>
            <a:ext cx="3521075" cy="4525963"/>
          </a:xfrm>
        </p:spPr>
        <p:txBody>
          <a:bodyPr/>
          <a:lstStyle/>
          <a:p>
            <a:pPr eaLnBrk="1" hangingPunct="1"/>
            <a:r>
              <a:rPr lang="ru-RU" altLang="ru-RU" smtClean="0"/>
              <a:t>Ученики школы не только талантливы, спортивно- и интеллектуально развиты, но и трудолюбивы </a:t>
            </a:r>
          </a:p>
        </p:txBody>
      </p:sp>
      <p:pic>
        <p:nvPicPr>
          <p:cNvPr id="61443" name="Объект 5"/>
          <p:cNvPicPr>
            <a:picLocks noGrp="1" noChangeAspect="1"/>
          </p:cNvPicPr>
          <p:nvPr>
            <p:ph sz="half" idx="2"/>
          </p:nvPr>
        </p:nvPicPr>
        <p:blipFill>
          <a:blip r:embed="rId2"/>
          <a:srcRect/>
          <a:stretch>
            <a:fillRect/>
          </a:stretch>
        </p:blipFill>
        <p:spPr>
          <a:xfrm>
            <a:off x="4572000" y="990600"/>
            <a:ext cx="3433763" cy="2816225"/>
          </a:xfrm>
        </p:spPr>
      </p:pic>
      <p:pic>
        <p:nvPicPr>
          <p:cNvPr id="61444" name="Picture 8" descr="Изображение 084"/>
          <p:cNvPicPr>
            <a:picLocks noChangeAspect="1" noChangeArrowheads="1"/>
          </p:cNvPicPr>
          <p:nvPr/>
        </p:nvPicPr>
        <p:blipFill>
          <a:blip r:embed="rId3"/>
          <a:srcRect/>
          <a:stretch>
            <a:fillRect/>
          </a:stretch>
        </p:blipFill>
        <p:spPr bwMode="auto">
          <a:xfrm>
            <a:off x="4648200" y="4038600"/>
            <a:ext cx="3352800" cy="2449513"/>
          </a:xfrm>
          <a:prstGeom prst="rect">
            <a:avLst/>
          </a:prstGeom>
          <a:noFill/>
          <a:ln w="9525">
            <a:noFill/>
            <a:miter lim="800000"/>
            <a:headEnd/>
            <a:tailEnd/>
          </a:ln>
        </p:spPr>
      </p:pic>
      <p:pic>
        <p:nvPicPr>
          <p:cNvPr id="61445" name="Picture 6" descr="Изображение 025"/>
          <p:cNvPicPr>
            <a:picLocks noChangeAspect="1" noChangeArrowheads="1"/>
          </p:cNvPicPr>
          <p:nvPr/>
        </p:nvPicPr>
        <p:blipFill>
          <a:blip r:embed="rId4"/>
          <a:srcRect/>
          <a:stretch>
            <a:fillRect/>
          </a:stretch>
        </p:blipFill>
        <p:spPr bwMode="auto">
          <a:xfrm>
            <a:off x="457200" y="4648200"/>
            <a:ext cx="1314450" cy="1752600"/>
          </a:xfrm>
          <a:prstGeom prst="rect">
            <a:avLst/>
          </a:prstGeom>
          <a:noFill/>
          <a:ln w="9525">
            <a:noFill/>
            <a:miter lim="800000"/>
            <a:headEnd/>
            <a:tailEnd/>
          </a:ln>
        </p:spPr>
      </p:pic>
      <p:pic>
        <p:nvPicPr>
          <p:cNvPr id="61446" name="Picture 7" descr="Изображение 031"/>
          <p:cNvPicPr>
            <a:picLocks noChangeAspect="1" noChangeArrowheads="1"/>
          </p:cNvPicPr>
          <p:nvPr/>
        </p:nvPicPr>
        <p:blipFill>
          <a:blip r:embed="rId5"/>
          <a:srcRect/>
          <a:stretch>
            <a:fillRect/>
          </a:stretch>
        </p:blipFill>
        <p:spPr bwMode="auto">
          <a:xfrm>
            <a:off x="2247900" y="4724400"/>
            <a:ext cx="1200150" cy="16002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p:nvPr>
        </p:nvSpPr>
        <p:spPr/>
        <p:txBody>
          <a:bodyPr/>
          <a:lstStyle/>
          <a:p>
            <a:pPr eaLnBrk="1" fontAlgn="auto" hangingPunct="1">
              <a:spcAft>
                <a:spcPts val="0"/>
              </a:spcAft>
              <a:defRPr/>
            </a:pPr>
            <a:r>
              <a:rPr lang="ru-RU" altLang="ru-RU" smtClean="0"/>
              <a:t>2000-е </a:t>
            </a:r>
          </a:p>
        </p:txBody>
      </p:sp>
      <p:sp>
        <p:nvSpPr>
          <p:cNvPr id="62466" name="Rectangle 5"/>
          <p:cNvSpPr>
            <a:spLocks noGrp="1" noChangeArrowheads="1"/>
          </p:cNvSpPr>
          <p:nvPr>
            <p:ph sz="half" idx="1"/>
          </p:nvPr>
        </p:nvSpPr>
        <p:spPr>
          <a:xfrm>
            <a:off x="457200" y="1600200"/>
            <a:ext cx="3521075" cy="4525963"/>
          </a:xfrm>
        </p:spPr>
        <p:txBody>
          <a:bodyPr/>
          <a:lstStyle/>
          <a:p>
            <a:pPr eaLnBrk="1" hangingPunct="1"/>
            <a:r>
              <a:rPr lang="ru-RU" altLang="ru-RU" smtClean="0"/>
              <a:t>Заканчивается учебный год праздником для выпускников </a:t>
            </a:r>
          </a:p>
        </p:txBody>
      </p:sp>
      <p:pic>
        <p:nvPicPr>
          <p:cNvPr id="62467" name="Объект 3"/>
          <p:cNvPicPr>
            <a:picLocks noGrp="1" noChangeAspect="1"/>
          </p:cNvPicPr>
          <p:nvPr>
            <p:ph sz="half" idx="2"/>
          </p:nvPr>
        </p:nvPicPr>
        <p:blipFill>
          <a:blip r:embed="rId2"/>
          <a:srcRect/>
          <a:stretch>
            <a:fillRect/>
          </a:stretch>
        </p:blipFill>
        <p:spPr>
          <a:xfrm>
            <a:off x="3962400" y="990600"/>
            <a:ext cx="4038600" cy="2684463"/>
          </a:xfrm>
        </p:spPr>
      </p:pic>
      <p:pic>
        <p:nvPicPr>
          <p:cNvPr id="62468" name="Picture 8" descr="_DSC1302"/>
          <p:cNvPicPr>
            <a:picLocks noChangeAspect="1" noChangeArrowheads="1"/>
          </p:cNvPicPr>
          <p:nvPr/>
        </p:nvPicPr>
        <p:blipFill>
          <a:blip r:embed="rId3"/>
          <a:srcRect/>
          <a:stretch>
            <a:fillRect/>
          </a:stretch>
        </p:blipFill>
        <p:spPr bwMode="auto">
          <a:xfrm>
            <a:off x="4038600" y="4114800"/>
            <a:ext cx="4038600" cy="22415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p:nvPr>
        </p:nvSpPr>
        <p:spPr/>
        <p:txBody>
          <a:bodyPr/>
          <a:lstStyle/>
          <a:p>
            <a:pPr eaLnBrk="1" fontAlgn="auto" hangingPunct="1">
              <a:spcAft>
                <a:spcPts val="0"/>
              </a:spcAft>
              <a:defRPr/>
            </a:pPr>
            <a:r>
              <a:rPr lang="ru-RU" altLang="ru-RU" smtClean="0"/>
              <a:t>2000-е Отдых</a:t>
            </a:r>
          </a:p>
        </p:txBody>
      </p:sp>
      <p:sp>
        <p:nvSpPr>
          <p:cNvPr id="63490" name="Rectangle 5"/>
          <p:cNvSpPr>
            <a:spLocks noGrp="1" noChangeArrowheads="1"/>
          </p:cNvSpPr>
          <p:nvPr>
            <p:ph sz="half" idx="1"/>
          </p:nvPr>
        </p:nvSpPr>
        <p:spPr>
          <a:xfrm>
            <a:off x="457200" y="1600200"/>
            <a:ext cx="3521075" cy="4525963"/>
          </a:xfrm>
        </p:spPr>
        <p:txBody>
          <a:bodyPr/>
          <a:lstStyle/>
          <a:p>
            <a:pPr eaLnBrk="1" hangingPunct="1"/>
            <a:r>
              <a:rPr lang="ru-RU" altLang="ru-RU" sz="2200" smtClean="0"/>
              <a:t>Каникулы – это:</a:t>
            </a:r>
          </a:p>
          <a:p>
            <a:pPr eaLnBrk="1" hangingPunct="1"/>
            <a:r>
              <a:rPr lang="ru-RU" altLang="ru-RU" sz="2200" smtClean="0"/>
              <a:t>- работа оздоровительного лагеря «Солнышко» для 200 ребят, </a:t>
            </a:r>
          </a:p>
          <a:p>
            <a:pPr eaLnBrk="1" hangingPunct="1"/>
            <a:r>
              <a:rPr lang="ru-RU" altLang="ru-RU" sz="2200" smtClean="0"/>
              <a:t>- поездки в загородные лагеря «Гренада», «Таежный», «Шахтер», - путешествия на Байкал, Красноярские столбы, в Санкт-Петербург и работа на пришкольном участке </a:t>
            </a:r>
          </a:p>
        </p:txBody>
      </p:sp>
      <p:sp>
        <p:nvSpPr>
          <p:cNvPr id="45060" name="Rectangle 6"/>
          <p:cNvSpPr>
            <a:spLocks noGrp="1" noChangeArrowheads="1"/>
          </p:cNvSpPr>
          <p:nvPr>
            <p:ph sz="half" idx="2"/>
          </p:nvPr>
        </p:nvSpPr>
        <p:spPr>
          <a:xfrm>
            <a:off x="4178300" y="1600200"/>
            <a:ext cx="3521075" cy="4525963"/>
          </a:xfrm>
        </p:spPr>
        <p:txBody>
          <a:bodyPr>
            <a:normAutofit/>
          </a:bodyPr>
          <a:lstStyle/>
          <a:p>
            <a:pPr marL="274320" indent="-274320" eaLnBrk="1" fontAlgn="auto" hangingPunct="1">
              <a:spcAft>
                <a:spcPts val="0"/>
              </a:spcAft>
              <a:buFont typeface="Wingdings 2"/>
              <a:buChar char=""/>
              <a:defRPr/>
            </a:pPr>
            <a:endParaRPr lang="ru-RU" altLang="ru-RU" sz="2400" smtClean="0"/>
          </a:p>
        </p:txBody>
      </p:sp>
      <p:pic>
        <p:nvPicPr>
          <p:cNvPr id="63492" name="Picture 7" descr="Байкал1"/>
          <p:cNvPicPr>
            <a:picLocks noChangeAspect="1" noChangeArrowheads="1"/>
          </p:cNvPicPr>
          <p:nvPr/>
        </p:nvPicPr>
        <p:blipFill>
          <a:blip r:embed="rId2"/>
          <a:srcRect/>
          <a:stretch>
            <a:fillRect/>
          </a:stretch>
        </p:blipFill>
        <p:spPr bwMode="auto">
          <a:xfrm>
            <a:off x="4114800" y="4800600"/>
            <a:ext cx="2460625" cy="1485900"/>
          </a:xfrm>
          <a:prstGeom prst="rect">
            <a:avLst/>
          </a:prstGeom>
          <a:noFill/>
          <a:ln w="9525">
            <a:noFill/>
            <a:miter lim="800000"/>
            <a:headEnd/>
            <a:tailEnd/>
          </a:ln>
        </p:spPr>
      </p:pic>
      <p:pic>
        <p:nvPicPr>
          <p:cNvPr id="63493" name="Picture 8" descr="С-Петербург 2015"/>
          <p:cNvPicPr>
            <a:picLocks noChangeAspect="1" noChangeArrowheads="1"/>
          </p:cNvPicPr>
          <p:nvPr/>
        </p:nvPicPr>
        <p:blipFill>
          <a:blip r:embed="rId3"/>
          <a:srcRect/>
          <a:stretch>
            <a:fillRect/>
          </a:stretch>
        </p:blipFill>
        <p:spPr bwMode="auto">
          <a:xfrm>
            <a:off x="5867400" y="3429000"/>
            <a:ext cx="2286000" cy="1524000"/>
          </a:xfrm>
          <a:prstGeom prst="rect">
            <a:avLst/>
          </a:prstGeom>
          <a:noFill/>
          <a:ln w="9525">
            <a:noFill/>
            <a:miter lim="800000"/>
            <a:headEnd/>
            <a:tailEnd/>
          </a:ln>
        </p:spPr>
      </p:pic>
      <p:pic>
        <p:nvPicPr>
          <p:cNvPr id="63494" name="Picture 9"/>
          <p:cNvPicPr>
            <a:picLocks noChangeAspect="1" noChangeArrowheads="1"/>
          </p:cNvPicPr>
          <p:nvPr/>
        </p:nvPicPr>
        <p:blipFill>
          <a:blip r:embed="rId4"/>
          <a:srcRect/>
          <a:stretch>
            <a:fillRect/>
          </a:stretch>
        </p:blipFill>
        <p:spPr bwMode="auto">
          <a:xfrm>
            <a:off x="4545013" y="762000"/>
            <a:ext cx="3254375" cy="27495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fontAlgn="auto" hangingPunct="1">
              <a:spcAft>
                <a:spcPts val="0"/>
              </a:spcAft>
              <a:defRPr/>
            </a:pPr>
            <a:r>
              <a:rPr lang="ru-RU" altLang="ru-RU" dirty="0" smtClean="0"/>
              <a:t>2000-Е</a:t>
            </a:r>
          </a:p>
        </p:txBody>
      </p:sp>
      <p:sp>
        <p:nvSpPr>
          <p:cNvPr id="46083" name="Rectangle 3"/>
          <p:cNvSpPr>
            <a:spLocks noGrp="1" noChangeArrowheads="1"/>
          </p:cNvSpPr>
          <p:nvPr>
            <p:ph sz="half" idx="1"/>
          </p:nvPr>
        </p:nvSpPr>
        <p:spPr>
          <a:xfrm>
            <a:off x="457200" y="1600200"/>
            <a:ext cx="3521075" cy="4525963"/>
          </a:xfrm>
        </p:spPr>
        <p:txBody>
          <a:bodyPr>
            <a:normAutofit lnSpcReduction="10000"/>
          </a:bodyPr>
          <a:lstStyle/>
          <a:p>
            <a:pPr marL="274320" indent="-274320" eaLnBrk="1" fontAlgn="auto" hangingPunct="1">
              <a:lnSpc>
                <a:spcPct val="80000"/>
              </a:lnSpc>
              <a:spcAft>
                <a:spcPts val="0"/>
              </a:spcAft>
              <a:buFont typeface="Wingdings 2"/>
              <a:buChar char=""/>
              <a:defRPr/>
            </a:pPr>
            <a:r>
              <a:rPr lang="ru-RU" altLang="ru-RU" sz="1800" smtClean="0"/>
              <a:t>В школе есть </a:t>
            </a:r>
            <a:r>
              <a:rPr lang="ru-RU" altLang="ru-RU" sz="1800" b="1" smtClean="0"/>
              <a:t>флаг</a:t>
            </a:r>
            <a:r>
              <a:rPr lang="ru-RU" altLang="ru-RU" sz="1800" smtClean="0"/>
              <a:t>. </a:t>
            </a:r>
          </a:p>
          <a:p>
            <a:pPr marL="274320" indent="-274320" eaLnBrk="1" fontAlgn="auto" hangingPunct="1">
              <a:lnSpc>
                <a:spcPct val="80000"/>
              </a:lnSpc>
              <a:spcAft>
                <a:spcPts val="0"/>
              </a:spcAft>
              <a:buFont typeface="Wingdings 2"/>
              <a:buChar char=""/>
              <a:defRPr/>
            </a:pPr>
            <a:r>
              <a:rPr lang="ru-RU" altLang="ru-RU" sz="1800" smtClean="0"/>
              <a:t>Состоит он из четырех цветов. </a:t>
            </a:r>
          </a:p>
          <a:p>
            <a:pPr marL="274320" indent="-274320" eaLnBrk="1" fontAlgn="auto" hangingPunct="1">
              <a:lnSpc>
                <a:spcPct val="80000"/>
              </a:lnSpc>
              <a:spcAft>
                <a:spcPts val="0"/>
              </a:spcAft>
              <a:buFont typeface="Wingdings 2"/>
              <a:buChar char=""/>
              <a:defRPr/>
            </a:pPr>
            <a:r>
              <a:rPr lang="ru-RU" altLang="ru-RU" sz="1800" b="1" smtClean="0"/>
              <a:t>Белый цвет</a:t>
            </a:r>
            <a:r>
              <a:rPr lang="ru-RU" altLang="ru-RU" sz="1800" smtClean="0"/>
              <a:t> означает нравственную и духовную чистоту, благородство наших педагогов. </a:t>
            </a:r>
          </a:p>
          <a:p>
            <a:pPr marL="274320" indent="-274320" eaLnBrk="1" fontAlgn="auto" hangingPunct="1">
              <a:lnSpc>
                <a:spcPct val="80000"/>
              </a:lnSpc>
              <a:spcAft>
                <a:spcPts val="0"/>
              </a:spcAft>
              <a:buFont typeface="Wingdings 2"/>
              <a:buChar char=""/>
              <a:defRPr/>
            </a:pPr>
            <a:r>
              <a:rPr lang="ru-RU" altLang="ru-RU" sz="1800" b="1" smtClean="0"/>
              <a:t>Синий цвет</a:t>
            </a:r>
            <a:r>
              <a:rPr lang="ru-RU" altLang="ru-RU" sz="1800" smtClean="0"/>
              <a:t> символизирует величие и славу, честь, верность и веру перед своими товарищами, педагогами, а также школой.</a:t>
            </a:r>
            <a:r>
              <a:rPr lang="ru-RU" altLang="ru-RU" sz="1800" b="1" smtClean="0"/>
              <a:t> </a:t>
            </a:r>
          </a:p>
          <a:p>
            <a:pPr marL="274320" indent="-274320" eaLnBrk="1" fontAlgn="auto" hangingPunct="1">
              <a:lnSpc>
                <a:spcPct val="80000"/>
              </a:lnSpc>
              <a:spcAft>
                <a:spcPts val="0"/>
              </a:spcAft>
              <a:buFont typeface="Wingdings 2"/>
              <a:buChar char=""/>
              <a:defRPr/>
            </a:pPr>
            <a:r>
              <a:rPr lang="ru-RU" altLang="ru-RU" sz="1800" b="1" smtClean="0"/>
              <a:t>Красный цвет</a:t>
            </a:r>
            <a:r>
              <a:rPr lang="ru-RU" altLang="ru-RU" sz="1800" smtClean="0"/>
              <a:t> – мужество и храбрость. </a:t>
            </a:r>
          </a:p>
          <a:p>
            <a:pPr marL="274320" indent="-274320" eaLnBrk="1" fontAlgn="auto" hangingPunct="1">
              <a:lnSpc>
                <a:spcPct val="80000"/>
              </a:lnSpc>
              <a:spcAft>
                <a:spcPts val="0"/>
              </a:spcAft>
              <a:buFont typeface="Wingdings 2"/>
              <a:buChar char=""/>
              <a:defRPr/>
            </a:pPr>
            <a:r>
              <a:rPr lang="ru-RU" altLang="ru-RU" sz="1800" b="1" smtClean="0"/>
              <a:t>Зелёный </a:t>
            </a:r>
            <a:r>
              <a:rPr lang="ru-RU" altLang="ru-RU" sz="1800" smtClean="0"/>
              <a:t>— надежда. В центре красного цвета прикреплен голубь мира, означающий покой в нашем школьном государстве. </a:t>
            </a:r>
          </a:p>
        </p:txBody>
      </p:sp>
      <p:sp>
        <p:nvSpPr>
          <p:cNvPr id="46084" name="Rectangle 4"/>
          <p:cNvSpPr>
            <a:spLocks noGrp="1" noChangeArrowheads="1"/>
          </p:cNvSpPr>
          <p:nvPr>
            <p:ph sz="half" idx="2"/>
          </p:nvPr>
        </p:nvSpPr>
        <p:spPr>
          <a:xfrm>
            <a:off x="4178300" y="1600200"/>
            <a:ext cx="3521075" cy="4525963"/>
          </a:xfrm>
        </p:spPr>
        <p:txBody>
          <a:bodyPr>
            <a:normAutofit lnSpcReduction="10000"/>
          </a:bodyPr>
          <a:lstStyle/>
          <a:p>
            <a:pPr marL="274320" indent="-274320" eaLnBrk="1" fontAlgn="auto" hangingPunct="1">
              <a:lnSpc>
                <a:spcPct val="80000"/>
              </a:lnSpc>
              <a:spcAft>
                <a:spcPts val="0"/>
              </a:spcAft>
              <a:buFont typeface="Wingdings 2"/>
              <a:buChar char=""/>
              <a:defRPr/>
            </a:pPr>
            <a:endParaRPr lang="ru-RU" altLang="ru-RU" sz="1800" smtClean="0"/>
          </a:p>
        </p:txBody>
      </p:sp>
      <p:pic>
        <p:nvPicPr>
          <p:cNvPr id="64516" name="Picture 5" descr="31105552-300x193"/>
          <p:cNvPicPr>
            <a:picLocks noChangeAspect="1" noChangeArrowheads="1"/>
          </p:cNvPicPr>
          <p:nvPr/>
        </p:nvPicPr>
        <p:blipFill>
          <a:blip r:embed="rId2"/>
          <a:srcRect/>
          <a:stretch>
            <a:fillRect/>
          </a:stretch>
        </p:blipFill>
        <p:spPr bwMode="auto">
          <a:xfrm>
            <a:off x="4267200" y="2057400"/>
            <a:ext cx="3962400" cy="25495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bwMode="auto">
          <a:xfrm>
            <a:off x="457200" y="304800"/>
            <a:ext cx="7239000" cy="1143000"/>
          </a:xfrm>
        </p:spPr>
        <p:txBody>
          <a:bodyPr wrap="square" numCol="1" compatLnSpc="1">
            <a:prstTxWarp prst="textNoShape">
              <a:avLst/>
            </a:prstTxWarp>
          </a:bodyPr>
          <a:lstStyle/>
          <a:p>
            <a:pPr eaLnBrk="1" hangingPunct="1"/>
            <a:r>
              <a:rPr lang="ru-RU" cap="none" smtClean="0">
                <a:ln>
                  <a:noFill/>
                </a:ln>
                <a:solidFill>
                  <a:schemeClr val="tx1"/>
                </a:solidFill>
              </a:rPr>
              <a:t>Введение</a:t>
            </a:r>
          </a:p>
        </p:txBody>
      </p:sp>
      <p:sp>
        <p:nvSpPr>
          <p:cNvPr id="18434" name="Rectangle 3"/>
          <p:cNvSpPr>
            <a:spLocks noGrp="1"/>
          </p:cNvSpPr>
          <p:nvPr>
            <p:ph type="body" idx="1"/>
          </p:nvPr>
        </p:nvSpPr>
        <p:spPr/>
        <p:txBody>
          <a:bodyPr/>
          <a:lstStyle/>
          <a:p>
            <a:pPr eaLnBrk="1" hangingPunct="1"/>
            <a:r>
              <a:rPr lang="ru-RU" smtClean="0"/>
              <a:t>В понимании слова «традиция» мы использовали Словарь русского языка С.И. Ожегова </a:t>
            </a:r>
          </a:p>
          <a:p>
            <a:pPr eaLnBrk="1" hangingPunct="1"/>
            <a:r>
              <a:rPr lang="ru-RU" smtClean="0"/>
              <a:t>Традиции – это то, что перешло от  одного поколения к другому, что унаследовано от предшествующих поколений (напр. идеи, взгляды, вкусы, образ действий, обычаи) [18]. </a:t>
            </a:r>
          </a:p>
        </p:txBody>
      </p:sp>
    </p:spTree>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9"/>
          <p:cNvSpPr>
            <a:spLocks noGrp="1" noChangeArrowheads="1"/>
          </p:cNvSpPr>
          <p:nvPr>
            <p:ph type="title"/>
          </p:nvPr>
        </p:nvSpPr>
        <p:spPr>
          <a:xfrm>
            <a:off x="801718" y="668220"/>
            <a:ext cx="6867703" cy="826477"/>
          </a:xfrm>
        </p:spPr>
        <p:txBody>
          <a:bodyPr>
            <a:normAutofit fontScale="90000"/>
          </a:bodyPr>
          <a:lstStyle/>
          <a:p>
            <a:pPr eaLnBrk="1" fontAlgn="auto" hangingPunct="1">
              <a:spcAft>
                <a:spcPts val="0"/>
              </a:spcAft>
              <a:defRPr/>
            </a:pPr>
            <a:r>
              <a:rPr lang="ru-RU" altLang="ru-RU" sz="2400" smtClean="0"/>
              <a:t>Гражданская позиция учащихся на протяжении многих десятилетий формируется в умении хранить память</a:t>
            </a:r>
            <a:r>
              <a:rPr lang="ru-RU" altLang="ru-RU" sz="4000" smtClean="0"/>
              <a:t/>
            </a:r>
            <a:br>
              <a:rPr lang="ru-RU" altLang="ru-RU" sz="4000" smtClean="0"/>
            </a:br>
            <a:endParaRPr lang="ru-RU" altLang="ru-RU" sz="4000" smtClean="0"/>
          </a:p>
        </p:txBody>
      </p:sp>
      <p:sp>
        <p:nvSpPr>
          <p:cNvPr id="65538" name="Rectangle 8"/>
          <p:cNvSpPr>
            <a:spLocks noGrp="1" noChangeArrowheads="1"/>
          </p:cNvSpPr>
          <p:nvPr>
            <p:ph sz="half" idx="1"/>
          </p:nvPr>
        </p:nvSpPr>
        <p:spPr>
          <a:xfrm>
            <a:off x="457200" y="1600200"/>
            <a:ext cx="3521075" cy="4525963"/>
          </a:xfrm>
        </p:spPr>
        <p:txBody>
          <a:bodyPr/>
          <a:lstStyle/>
          <a:p>
            <a:pPr eaLnBrk="1" hangingPunct="1"/>
            <a:r>
              <a:rPr lang="ru-RU" altLang="ru-RU" smtClean="0"/>
              <a:t>- о тех, кто завоевал Победу в Великой Отечественной войне</a:t>
            </a:r>
          </a:p>
          <a:p>
            <a:pPr eaLnBrk="1" hangingPunct="1">
              <a:buFont typeface="Wingdings 2" pitchFamily="18" charset="2"/>
              <a:buNone/>
            </a:pPr>
            <a:endParaRPr lang="ru-RU" altLang="ru-RU" smtClean="0"/>
          </a:p>
          <a:p>
            <a:pPr eaLnBrk="1" hangingPunct="1"/>
            <a:r>
              <a:rPr lang="ru-RU" altLang="ru-RU" smtClean="0"/>
              <a:t>- об  истории своей малой Родины и школы</a:t>
            </a:r>
          </a:p>
        </p:txBody>
      </p:sp>
      <p:pic>
        <p:nvPicPr>
          <p:cNvPr id="65539" name="Рисунок 5"/>
          <p:cNvPicPr>
            <a:picLocks noGrp="1" noChangeAspect="1"/>
          </p:cNvPicPr>
          <p:nvPr>
            <p:ph sz="half" idx="2"/>
          </p:nvPr>
        </p:nvPicPr>
        <p:blipFill>
          <a:blip r:embed="rId2"/>
          <a:srcRect/>
          <a:stretch>
            <a:fillRect/>
          </a:stretch>
        </p:blipFill>
        <p:spPr>
          <a:xfrm>
            <a:off x="4191000" y="1295400"/>
            <a:ext cx="3521075" cy="1976438"/>
          </a:xfrm>
        </p:spPr>
      </p:pic>
      <p:pic>
        <p:nvPicPr>
          <p:cNvPr id="65540" name="Picture 12" descr="shatov2"/>
          <p:cNvPicPr>
            <a:picLocks noChangeAspect="1" noChangeArrowheads="1"/>
          </p:cNvPicPr>
          <p:nvPr/>
        </p:nvPicPr>
        <p:blipFill>
          <a:blip r:embed="rId3"/>
          <a:srcRect/>
          <a:stretch>
            <a:fillRect/>
          </a:stretch>
        </p:blipFill>
        <p:spPr bwMode="auto">
          <a:xfrm>
            <a:off x="4038600" y="3433763"/>
            <a:ext cx="2514600" cy="1666875"/>
          </a:xfrm>
          <a:prstGeom prst="rect">
            <a:avLst/>
          </a:prstGeom>
          <a:noFill/>
          <a:ln w="9525">
            <a:noFill/>
            <a:miter lim="800000"/>
            <a:headEnd/>
            <a:tailEnd/>
          </a:ln>
        </p:spPr>
      </p:pic>
      <p:pic>
        <p:nvPicPr>
          <p:cNvPr id="65541" name="Рисунок 4"/>
          <p:cNvPicPr>
            <a:picLocks noChangeAspect="1"/>
          </p:cNvPicPr>
          <p:nvPr/>
        </p:nvPicPr>
        <p:blipFill>
          <a:blip r:embed="rId4"/>
          <a:srcRect/>
          <a:stretch>
            <a:fillRect/>
          </a:stretch>
        </p:blipFill>
        <p:spPr bwMode="auto">
          <a:xfrm>
            <a:off x="6096000" y="4737100"/>
            <a:ext cx="2501900" cy="1658938"/>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4"/>
          <p:cNvSpPr>
            <a:spLocks noGrp="1" noChangeArrowheads="1"/>
          </p:cNvSpPr>
          <p:nvPr>
            <p:ph type="title"/>
          </p:nvPr>
        </p:nvSpPr>
        <p:spPr bwMode="auto"/>
        <p:txBody>
          <a:bodyPr wrap="square" numCol="1" compatLnSpc="1">
            <a:prstTxWarp prst="textNoShape">
              <a:avLst/>
            </a:prstTxWarp>
          </a:bodyPr>
          <a:lstStyle/>
          <a:p>
            <a:pPr eaLnBrk="1" hangingPunct="1"/>
            <a:r>
              <a:rPr lang="ru-RU" altLang="ru-RU" cap="none" smtClean="0">
                <a:ln>
                  <a:noFill/>
                </a:ln>
                <a:solidFill>
                  <a:schemeClr val="tx1"/>
                </a:solidFill>
              </a:rPr>
              <a:t>Заключение</a:t>
            </a:r>
          </a:p>
        </p:txBody>
      </p:sp>
      <p:sp>
        <p:nvSpPr>
          <p:cNvPr id="66562" name="Rectangle 6"/>
          <p:cNvSpPr>
            <a:spLocks noGrp="1" noChangeArrowheads="1"/>
          </p:cNvSpPr>
          <p:nvPr>
            <p:ph idx="1"/>
          </p:nvPr>
        </p:nvSpPr>
        <p:spPr/>
        <p:txBody>
          <a:bodyPr/>
          <a:lstStyle/>
          <a:p>
            <a:pPr eaLnBrk="1" hangingPunct="1">
              <a:lnSpc>
                <a:spcPct val="70000"/>
              </a:lnSpc>
              <a:buFontTx/>
              <a:buNone/>
            </a:pPr>
            <a:r>
              <a:rPr lang="ru-RU" altLang="ru-RU" sz="2000" dirty="0" smtClean="0"/>
              <a:t>    За 80 лет деятельности у школы появилось много традиций.</a:t>
            </a:r>
          </a:p>
          <a:p>
            <a:pPr eaLnBrk="1" hangingPunct="1">
              <a:lnSpc>
                <a:spcPct val="70000"/>
              </a:lnSpc>
              <a:buFontTx/>
              <a:buNone/>
            </a:pPr>
            <a:r>
              <a:rPr lang="ru-RU" altLang="ru-RU" sz="2000" dirty="0" smtClean="0"/>
              <a:t>    Сегодня школа – это место, где мы, как и другие ученики нашей школы десятилетия назад:</a:t>
            </a:r>
          </a:p>
          <a:p>
            <a:pPr eaLnBrk="1" hangingPunct="1">
              <a:lnSpc>
                <a:spcPct val="70000"/>
              </a:lnSpc>
            </a:pPr>
            <a:r>
              <a:rPr lang="ru-RU" altLang="ru-RU" sz="2000" dirty="0" smtClean="0"/>
              <a:t>получаем глубокие и прочные знания по учебным предметам,</a:t>
            </a:r>
          </a:p>
          <a:p>
            <a:pPr eaLnBrk="1" hangingPunct="1">
              <a:lnSpc>
                <a:spcPct val="70000"/>
              </a:lnSpc>
            </a:pPr>
            <a:r>
              <a:rPr lang="ru-RU" altLang="ru-RU" sz="2000" dirty="0" smtClean="0"/>
              <a:t>осознаем свою гражданскую позицию, </a:t>
            </a:r>
          </a:p>
          <a:p>
            <a:pPr eaLnBrk="1" hangingPunct="1">
              <a:lnSpc>
                <a:spcPct val="70000"/>
              </a:lnSpc>
            </a:pPr>
            <a:r>
              <a:rPr lang="ru-RU" altLang="ru-RU" sz="2000" dirty="0" smtClean="0"/>
              <a:t>учимся дружить, </a:t>
            </a:r>
          </a:p>
          <a:p>
            <a:pPr eaLnBrk="1" hangingPunct="1">
              <a:lnSpc>
                <a:spcPct val="70000"/>
              </a:lnSpc>
            </a:pPr>
            <a:r>
              <a:rPr lang="ru-RU" altLang="ru-RU" sz="2000" dirty="0" smtClean="0"/>
              <a:t>учимся трудиться, </a:t>
            </a:r>
          </a:p>
          <a:p>
            <a:pPr eaLnBrk="1" hangingPunct="1">
              <a:lnSpc>
                <a:spcPct val="70000"/>
              </a:lnSpc>
            </a:pPr>
            <a:r>
              <a:rPr lang="ru-RU" altLang="ru-RU" sz="2000" dirty="0" smtClean="0"/>
              <a:t>познаем окружающий мир,</a:t>
            </a:r>
          </a:p>
          <a:p>
            <a:pPr eaLnBrk="1" hangingPunct="1">
              <a:lnSpc>
                <a:spcPct val="70000"/>
              </a:lnSpc>
            </a:pPr>
            <a:r>
              <a:rPr lang="ru-RU" altLang="ru-RU" sz="2000" dirty="0" smtClean="0"/>
              <a:t>развиваем свои интеллектуальные, творческие, спортивные способности. </a:t>
            </a:r>
          </a:p>
          <a:p>
            <a:pPr eaLnBrk="1" hangingPunct="1">
              <a:lnSpc>
                <a:spcPct val="70000"/>
              </a:lnSpc>
            </a:pPr>
            <a:endParaRPr lang="ru-RU" altLang="ru-RU" sz="2000" dirty="0" smtClean="0"/>
          </a:p>
          <a:p>
            <a:pPr eaLnBrk="1" hangingPunct="1">
              <a:lnSpc>
                <a:spcPct val="70000"/>
              </a:lnSpc>
              <a:buFontTx/>
              <a:buNone/>
            </a:pPr>
            <a:r>
              <a:rPr lang="ru-RU" altLang="ru-RU" sz="2000" dirty="0" smtClean="0"/>
              <a:t>     Главные школьные ценности не связаны с идеологией или общественно-политической обстановкой в стране. Школьные традиции за восемь десятилетий  только укрепляются.</a:t>
            </a:r>
          </a:p>
          <a:p>
            <a:pPr eaLnBrk="1" hangingPunct="1">
              <a:lnSpc>
                <a:spcPct val="70000"/>
              </a:lnSpc>
              <a:buFontTx/>
              <a:buNone/>
            </a:pPr>
            <a:r>
              <a:rPr lang="ru-RU" altLang="ru-RU" sz="2000" dirty="0" smtClean="0"/>
              <a:t> Таким образом, наша гипотеза  не нашла подтверждение</a:t>
            </a:r>
            <a:r>
              <a:rPr lang="ru-RU" altLang="ru-RU" dirty="0" smtClean="0"/>
              <a:t>.</a:t>
            </a:r>
          </a:p>
        </p:txBody>
      </p:sp>
    </p:spTree>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Список источников</a:t>
            </a:r>
            <a:endParaRPr lang="ru-RU" dirty="0"/>
          </a:p>
        </p:txBody>
      </p:sp>
      <p:sp>
        <p:nvSpPr>
          <p:cNvPr id="3" name="Объект 2"/>
          <p:cNvSpPr>
            <a:spLocks noGrp="1"/>
          </p:cNvSpPr>
          <p:nvPr>
            <p:ph idx="1"/>
          </p:nvPr>
        </p:nvSpPr>
        <p:spPr/>
        <p:txBody>
          <a:bodyPr/>
          <a:lstStyle/>
          <a:p>
            <a:r>
              <a:rPr lang="ru-RU" sz="1000" dirty="0"/>
              <a:t>1.	</a:t>
            </a:r>
            <a:r>
              <a:rPr lang="ru-RU" sz="1000" dirty="0" err="1"/>
              <a:t>Гунбина</a:t>
            </a:r>
            <a:r>
              <a:rPr lang="ru-RU" sz="1000" dirty="0"/>
              <a:t> В. В. Воспоминания из истории </a:t>
            </a:r>
            <a:r>
              <a:rPr lang="ru-RU" sz="1000" dirty="0" err="1"/>
              <a:t>Нижнеингашской</a:t>
            </a:r>
            <a:r>
              <a:rPr lang="ru-RU" sz="1000" dirty="0"/>
              <a:t> средней школы № 1//Победа.-2001-19-25.03</a:t>
            </a:r>
          </a:p>
          <a:p>
            <a:r>
              <a:rPr lang="ru-RU" sz="1000" dirty="0"/>
              <a:t>2.	</a:t>
            </a:r>
            <a:r>
              <a:rPr lang="ru-RU" sz="1000" dirty="0" err="1"/>
              <a:t>Демидович</a:t>
            </a:r>
            <a:r>
              <a:rPr lang="ru-RU" sz="1000" dirty="0"/>
              <a:t> А.П. Встреча с юностью. Красноярск: издательская служба Красноярского </a:t>
            </a:r>
            <a:r>
              <a:rPr lang="ru-RU" sz="1000" dirty="0" err="1"/>
              <a:t>госагроуниверситета</a:t>
            </a:r>
            <a:r>
              <a:rPr lang="ru-RU" sz="1000" dirty="0"/>
              <a:t>,  2001</a:t>
            </a:r>
          </a:p>
          <a:p>
            <a:r>
              <a:rPr lang="ru-RU" sz="1000" dirty="0"/>
              <a:t>3.	</a:t>
            </a:r>
            <a:r>
              <a:rPr lang="ru-RU" sz="1000" dirty="0" err="1"/>
              <a:t>Демидович</a:t>
            </a:r>
            <a:r>
              <a:rPr lang="ru-RU" sz="1000" dirty="0"/>
              <a:t> А.П. Как мы готовили пионерский сбор//Победа-1966-4.11- № 130 (3067)</a:t>
            </a:r>
          </a:p>
          <a:p>
            <a:r>
              <a:rPr lang="ru-RU" sz="1000" dirty="0"/>
              <a:t>4.	</a:t>
            </a:r>
            <a:r>
              <a:rPr lang="ru-RU" sz="1000" dirty="0" err="1"/>
              <a:t>Демидович</a:t>
            </a:r>
            <a:r>
              <a:rPr lang="ru-RU" sz="1000" dirty="0"/>
              <a:t> А.П. Король математики//Победа, 2004-12-16.04</a:t>
            </a:r>
          </a:p>
          <a:p>
            <a:r>
              <a:rPr lang="ru-RU" sz="1000" dirty="0"/>
              <a:t>5.	</a:t>
            </a:r>
            <a:r>
              <a:rPr lang="ru-RU" sz="1000" dirty="0" err="1"/>
              <a:t>Демидович</a:t>
            </a:r>
            <a:r>
              <a:rPr lang="ru-RU" sz="1000" dirty="0"/>
              <a:t> А.П. Мужчины в нашей школе//Победа,  2003-4-12.09 </a:t>
            </a:r>
          </a:p>
          <a:p>
            <a:r>
              <a:rPr lang="ru-RU" sz="1000" dirty="0"/>
              <a:t>6.	</a:t>
            </a:r>
            <a:r>
              <a:rPr lang="ru-RU" sz="1000" dirty="0" err="1"/>
              <a:t>Демидович</a:t>
            </a:r>
            <a:r>
              <a:rPr lang="ru-RU" sz="1000" dirty="0"/>
              <a:t> А.П. От ликбеза  - к всеобщему среднему//Победа, 1977-26.07- 89 (4781).</a:t>
            </a:r>
          </a:p>
          <a:p>
            <a:r>
              <a:rPr lang="ru-RU" sz="1000" dirty="0"/>
              <a:t>7.	</a:t>
            </a:r>
            <a:r>
              <a:rPr lang="ru-RU" sz="1000" dirty="0" err="1"/>
              <a:t>Демидович</a:t>
            </a:r>
            <a:r>
              <a:rPr lang="ru-RU" sz="1000" dirty="0"/>
              <a:t> А.П. Первый выпуск//Победа, 2000- 8-14.05</a:t>
            </a:r>
          </a:p>
          <a:p>
            <a:r>
              <a:rPr lang="ru-RU" sz="1000" dirty="0"/>
              <a:t>8.	</a:t>
            </a:r>
            <a:r>
              <a:rPr lang="ru-RU" sz="1000" dirty="0" err="1"/>
              <a:t>Демидович</a:t>
            </a:r>
            <a:r>
              <a:rPr lang="ru-RU" sz="1000" dirty="0"/>
              <a:t> А.П. Пионерии первый отряд//Победа-1982-12.06</a:t>
            </a:r>
          </a:p>
          <a:p>
            <a:r>
              <a:rPr lang="ru-RU" sz="1000" dirty="0"/>
              <a:t>9.	</a:t>
            </a:r>
            <a:r>
              <a:rPr lang="ru-RU" sz="1000" dirty="0" err="1"/>
              <a:t>Демидович</a:t>
            </a:r>
            <a:r>
              <a:rPr lang="ru-RU" sz="1000" dirty="0"/>
              <a:t> А.П. Семь чудес Нижнего Ингаша//Победа, 2009-6.03</a:t>
            </a:r>
          </a:p>
          <a:p>
            <a:r>
              <a:rPr lang="ru-RU" sz="1000" dirty="0"/>
              <a:t>10.	</a:t>
            </a:r>
            <a:r>
              <a:rPr lang="ru-RU" sz="1000" dirty="0" err="1"/>
              <a:t>Демидович</a:t>
            </a:r>
            <a:r>
              <a:rPr lang="ru-RU" sz="1000" dirty="0"/>
              <a:t> </a:t>
            </a:r>
            <a:r>
              <a:rPr lang="ru-RU" sz="1000" dirty="0" err="1"/>
              <a:t>А.П.Уроки</a:t>
            </a:r>
            <a:r>
              <a:rPr lang="ru-RU" sz="1000" dirty="0"/>
              <a:t> Зои Ефимовны//Победа-</a:t>
            </a:r>
          </a:p>
          <a:p>
            <a:r>
              <a:rPr lang="ru-RU" sz="1000" dirty="0"/>
              <a:t>11.	</a:t>
            </a:r>
            <a:r>
              <a:rPr lang="ru-RU" sz="1000" dirty="0" err="1"/>
              <a:t>Демидович</a:t>
            </a:r>
            <a:r>
              <a:rPr lang="ru-RU" sz="1000" dirty="0"/>
              <a:t> А.П. Уроки русского//Красноярская газета-17.12-№87(1368)</a:t>
            </a:r>
          </a:p>
          <a:p>
            <a:r>
              <a:rPr lang="ru-RU" sz="1000" dirty="0"/>
              <a:t>12.	Земля </a:t>
            </a:r>
            <a:r>
              <a:rPr lang="ru-RU" sz="1000" dirty="0" err="1"/>
              <a:t>Ингашская</a:t>
            </a:r>
            <a:r>
              <a:rPr lang="ru-RU" sz="1000" dirty="0"/>
              <a:t> моя. Книга-летопись </a:t>
            </a:r>
            <a:r>
              <a:rPr lang="ru-RU" sz="1000" dirty="0" err="1"/>
              <a:t>Нижнеингашского</a:t>
            </a:r>
            <a:r>
              <a:rPr lang="ru-RU" sz="1000" dirty="0"/>
              <a:t> района за 90 лет. 1924-2014.  Часть 1, 2014</a:t>
            </a:r>
          </a:p>
          <a:p>
            <a:r>
              <a:rPr lang="ru-RU" sz="1000" dirty="0"/>
              <a:t>13.	Земля </a:t>
            </a:r>
            <a:r>
              <a:rPr lang="ru-RU" sz="1000" dirty="0" err="1"/>
              <a:t>Ингашская</a:t>
            </a:r>
            <a:r>
              <a:rPr lang="ru-RU" sz="1000" dirty="0"/>
              <a:t> моя. Книга-летопись </a:t>
            </a:r>
            <a:r>
              <a:rPr lang="ru-RU" sz="1000" dirty="0" err="1"/>
              <a:t>Нижнеингашского</a:t>
            </a:r>
            <a:r>
              <a:rPr lang="ru-RU" sz="1000" dirty="0"/>
              <a:t> района за 90 лет. 1924-2014.  Часть 2, 2014</a:t>
            </a:r>
          </a:p>
          <a:p>
            <a:r>
              <a:rPr lang="ru-RU" sz="1000" dirty="0"/>
              <a:t>14.	К 50-летию Великой Октябрьской Социалистической революции.-Машинопись-25.06.1966</a:t>
            </a:r>
          </a:p>
          <a:p>
            <a:r>
              <a:rPr lang="ru-RU" sz="1000" dirty="0"/>
              <a:t>15.	К 65-летнему юбилею школы. Самая первая//Победа, 30.05.2004</a:t>
            </a:r>
          </a:p>
          <a:p>
            <a:r>
              <a:rPr lang="ru-RU" sz="1000" dirty="0"/>
              <a:t>16.	Наша школа в прошлом и сейчас. Альбом, 1983</a:t>
            </a:r>
          </a:p>
          <a:p>
            <a:r>
              <a:rPr lang="ru-RU" sz="1000" dirty="0"/>
              <a:t>17.	Первый выпуск. Альбом. Переписка с первыми выпускниками.</a:t>
            </a:r>
          </a:p>
          <a:p>
            <a:r>
              <a:rPr lang="ru-RU" sz="1000" dirty="0"/>
              <a:t>18.	Словарь русского языка С.И. Ожегова. М.: Рус. яз., 1990.- стр.805.</a:t>
            </a:r>
          </a:p>
          <a:p>
            <a:r>
              <a:rPr lang="ru-RU" sz="1000" dirty="0"/>
              <a:t>19.	https://vk.com/</a:t>
            </a:r>
          </a:p>
          <a:p>
            <a:r>
              <a:rPr lang="ru-RU" sz="1000" dirty="0"/>
              <a:t>20.	https://ok.ru/feed</a:t>
            </a:r>
          </a:p>
          <a:p>
            <a:r>
              <a:rPr lang="ru-RU" sz="1000" dirty="0"/>
              <a:t>21.	http://нижнеингашская-школа1.ниобр.рф/</a:t>
            </a:r>
          </a:p>
        </p:txBody>
      </p:sp>
    </p:spTree>
    <p:extLst>
      <p:ext uri="{BB962C8B-B14F-4D97-AF65-F5344CB8AC3E}">
        <p14:creationId xmlns:p14="http://schemas.microsoft.com/office/powerpoint/2010/main" val="2939975605"/>
      </p:ext>
    </p:extLst>
  </p:cSld>
  <p:clrMapOvr>
    <a:masterClrMapping/>
  </p:clrMapOvr>
  <p:transition spd="slow">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Авторы</a:t>
            </a:r>
            <a:endParaRPr lang="ru-RU" dirty="0"/>
          </a:p>
        </p:txBody>
      </p:sp>
      <p:sp>
        <p:nvSpPr>
          <p:cNvPr id="3" name="Объект 2"/>
          <p:cNvSpPr>
            <a:spLocks noGrp="1"/>
          </p:cNvSpPr>
          <p:nvPr>
            <p:ph idx="1"/>
          </p:nvPr>
        </p:nvSpPr>
        <p:spPr/>
        <p:txBody>
          <a:bodyPr/>
          <a:lstStyle/>
          <a:p>
            <a:pPr algn="ctr"/>
            <a:r>
              <a:rPr lang="ru-RU" dirty="0" err="1"/>
              <a:t>Володкевич</a:t>
            </a:r>
            <a:r>
              <a:rPr lang="ru-RU" dirty="0"/>
              <a:t> Яна,</a:t>
            </a:r>
          </a:p>
          <a:p>
            <a:pPr algn="ctr"/>
            <a:r>
              <a:rPr lang="ru-RU" dirty="0" err="1"/>
              <a:t>Кожинова</a:t>
            </a:r>
            <a:r>
              <a:rPr lang="ru-RU" dirty="0"/>
              <a:t> Василина, </a:t>
            </a:r>
          </a:p>
          <a:p>
            <a:pPr algn="ctr"/>
            <a:r>
              <a:rPr lang="ru-RU" dirty="0"/>
              <a:t>ученицы 10 класса «Б» Муниципального бюджетного общеобразовательного учреждения </a:t>
            </a:r>
            <a:r>
              <a:rPr lang="ru-RU" dirty="0" err="1"/>
              <a:t>Нижнеингашской</a:t>
            </a:r>
            <a:r>
              <a:rPr lang="ru-RU" dirty="0"/>
              <a:t> средней общеобразовательной школы № 1 имени кавалера ордена Славы трех степеней </a:t>
            </a:r>
            <a:r>
              <a:rPr lang="ru-RU" dirty="0" err="1"/>
              <a:t>П.И.Шатова</a:t>
            </a:r>
            <a:endParaRPr lang="ru-RU" dirty="0"/>
          </a:p>
          <a:p>
            <a:endParaRPr lang="ru-RU" dirty="0"/>
          </a:p>
        </p:txBody>
      </p:sp>
    </p:spTree>
    <p:extLst>
      <p:ext uri="{BB962C8B-B14F-4D97-AF65-F5344CB8AC3E}">
        <p14:creationId xmlns:p14="http://schemas.microsoft.com/office/powerpoint/2010/main" val="740660487"/>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bwMode="auto"/>
        <p:txBody>
          <a:bodyPr wrap="square" numCol="1" compatLnSpc="1">
            <a:prstTxWarp prst="textNoShape">
              <a:avLst/>
            </a:prstTxWarp>
          </a:bodyPr>
          <a:lstStyle/>
          <a:p>
            <a:pPr eaLnBrk="1" hangingPunct="1"/>
            <a:r>
              <a:rPr lang="ru-RU" cap="none" smtClean="0">
                <a:ln>
                  <a:noFill/>
                </a:ln>
                <a:solidFill>
                  <a:schemeClr val="tx1"/>
                </a:solidFill>
              </a:rPr>
              <a:t>2.Основное содержание</a:t>
            </a:r>
          </a:p>
        </p:txBody>
      </p:sp>
      <p:sp>
        <p:nvSpPr>
          <p:cNvPr id="19458" name="Rectangle 3"/>
          <p:cNvSpPr>
            <a:spLocks noGrp="1"/>
          </p:cNvSpPr>
          <p:nvPr>
            <p:ph type="body" idx="1"/>
          </p:nvPr>
        </p:nvSpPr>
        <p:spPr/>
        <p:txBody>
          <a:bodyPr/>
          <a:lstStyle/>
          <a:p>
            <a:pPr eaLnBrk="1" hangingPunct="1">
              <a:lnSpc>
                <a:spcPct val="90000"/>
              </a:lnSpc>
            </a:pPr>
            <a:r>
              <a:rPr lang="ru-RU" sz="2000" b="1" smtClean="0"/>
              <a:t>Цель</a:t>
            </a:r>
            <a:r>
              <a:rPr lang="ru-RU" sz="2000" smtClean="0"/>
              <a:t> настоящей работы – создание летописи школы.</a:t>
            </a:r>
          </a:p>
          <a:p>
            <a:pPr eaLnBrk="1" hangingPunct="1">
              <a:lnSpc>
                <a:spcPct val="90000"/>
              </a:lnSpc>
            </a:pPr>
            <a:r>
              <a:rPr lang="ru-RU" sz="2000" smtClean="0"/>
              <a:t>	</a:t>
            </a:r>
            <a:r>
              <a:rPr lang="ru-RU" sz="2000" b="1" smtClean="0"/>
              <a:t>Объект</a:t>
            </a:r>
            <a:r>
              <a:rPr lang="ru-RU" sz="2000" smtClean="0"/>
              <a:t> исследования – история школы</a:t>
            </a:r>
            <a:endParaRPr lang="ru-RU" sz="2000" b="1" smtClean="0"/>
          </a:p>
          <a:p>
            <a:pPr eaLnBrk="1" hangingPunct="1">
              <a:lnSpc>
                <a:spcPct val="90000"/>
              </a:lnSpc>
            </a:pPr>
            <a:r>
              <a:rPr lang="ru-RU" sz="2000" b="1" smtClean="0"/>
              <a:t>	Предмет</a:t>
            </a:r>
            <a:r>
              <a:rPr lang="ru-RU" sz="2000" smtClean="0"/>
              <a:t> исследования – традиции школьной жизни за 80 лет.</a:t>
            </a:r>
          </a:p>
          <a:p>
            <a:pPr eaLnBrk="1" hangingPunct="1">
              <a:lnSpc>
                <a:spcPct val="90000"/>
              </a:lnSpc>
            </a:pPr>
            <a:r>
              <a:rPr lang="ru-RU" sz="2000" smtClean="0"/>
              <a:t>	</a:t>
            </a:r>
            <a:r>
              <a:rPr lang="ru-RU" sz="2000" b="1" smtClean="0"/>
              <a:t>Задачи:</a:t>
            </a:r>
            <a:endParaRPr lang="ru-RU" sz="2000" smtClean="0"/>
          </a:p>
          <a:p>
            <a:pPr eaLnBrk="1" hangingPunct="1">
              <a:lnSpc>
                <a:spcPct val="90000"/>
              </a:lnSpc>
            </a:pPr>
            <a:r>
              <a:rPr lang="ru-RU" sz="2000" smtClean="0"/>
              <a:t>	1. Проанализировать литературу по теме исследования.</a:t>
            </a:r>
          </a:p>
          <a:p>
            <a:pPr eaLnBrk="1" hangingPunct="1">
              <a:lnSpc>
                <a:spcPct val="90000"/>
              </a:lnSpc>
            </a:pPr>
            <a:r>
              <a:rPr lang="ru-RU" sz="2000" smtClean="0"/>
              <a:t>	2. Изучить и проанализировать материалы основного и научно-вспомогательного фондов школьной комнаты- музея.</a:t>
            </a:r>
          </a:p>
          <a:p>
            <a:pPr eaLnBrk="1" hangingPunct="1">
              <a:lnSpc>
                <a:spcPct val="90000"/>
              </a:lnSpc>
            </a:pPr>
            <a:r>
              <a:rPr lang="ru-RU" sz="2000" smtClean="0"/>
              <a:t>	3. Выявить основные традиции школы по десятилетиям. </a:t>
            </a:r>
          </a:p>
          <a:p>
            <a:pPr eaLnBrk="1" hangingPunct="1">
              <a:lnSpc>
                <a:spcPct val="90000"/>
              </a:lnSpc>
            </a:pPr>
            <a:r>
              <a:rPr lang="ru-RU" sz="2000" smtClean="0"/>
              <a:t>	4.Оформить результаты исследования в виде письменной работы и мультимедийной презентации.</a:t>
            </a: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bwMode="auto"/>
        <p:txBody>
          <a:bodyPr wrap="square" numCol="1" compatLnSpc="1">
            <a:prstTxWarp prst="textNoShape">
              <a:avLst/>
            </a:prstTxWarp>
          </a:bodyPr>
          <a:lstStyle/>
          <a:p>
            <a:pPr eaLnBrk="1" hangingPunct="1"/>
            <a:endParaRPr lang="ru-RU" cap="none" smtClean="0">
              <a:ln>
                <a:noFill/>
              </a:ln>
              <a:solidFill>
                <a:schemeClr val="tx1"/>
              </a:solidFill>
            </a:endParaRPr>
          </a:p>
        </p:txBody>
      </p:sp>
      <p:sp>
        <p:nvSpPr>
          <p:cNvPr id="20482" name="Rectangle 3"/>
          <p:cNvSpPr>
            <a:spLocks noGrp="1"/>
          </p:cNvSpPr>
          <p:nvPr>
            <p:ph type="body" idx="1"/>
          </p:nvPr>
        </p:nvSpPr>
        <p:spPr/>
        <p:txBody>
          <a:bodyPr/>
          <a:lstStyle/>
          <a:p>
            <a:pPr eaLnBrk="1" hangingPunct="1">
              <a:lnSpc>
                <a:spcPct val="80000"/>
              </a:lnSpc>
            </a:pPr>
            <a:r>
              <a:rPr lang="ru-RU" sz="2200" b="1" i="1" smtClean="0"/>
              <a:t>Гипотеза:</a:t>
            </a:r>
            <a:r>
              <a:rPr lang="ru-RU" sz="2200" smtClean="0"/>
              <a:t> </a:t>
            </a:r>
          </a:p>
          <a:p>
            <a:pPr eaLnBrk="1" hangingPunct="1">
              <a:lnSpc>
                <a:spcPct val="80000"/>
              </a:lnSpc>
            </a:pPr>
            <a:r>
              <a:rPr lang="ru-RU" sz="2200" smtClean="0"/>
              <a:t>	Предположим, школьные традиции зависят от общественно- политической обстановки в стране.</a:t>
            </a:r>
          </a:p>
          <a:p>
            <a:pPr eaLnBrk="1" hangingPunct="1">
              <a:lnSpc>
                <a:spcPct val="80000"/>
              </a:lnSpc>
            </a:pPr>
            <a:r>
              <a:rPr lang="ru-RU" sz="2200" b="1" i="1" smtClean="0"/>
              <a:t>Методы:</a:t>
            </a:r>
            <a:endParaRPr lang="ru-RU" sz="2200" i="1" smtClean="0"/>
          </a:p>
          <a:p>
            <a:pPr eaLnBrk="1" hangingPunct="1">
              <a:lnSpc>
                <a:spcPct val="80000"/>
              </a:lnSpc>
            </a:pPr>
            <a:r>
              <a:rPr lang="ru-RU" sz="2200" smtClean="0"/>
              <a:t>- изучение литературы по теме исследования;</a:t>
            </a:r>
          </a:p>
          <a:p>
            <a:pPr eaLnBrk="1" hangingPunct="1">
              <a:lnSpc>
                <a:spcPct val="80000"/>
              </a:lnSpc>
            </a:pPr>
            <a:r>
              <a:rPr lang="ru-RU" sz="2200" smtClean="0"/>
              <a:t> - изучение архивных материалов;</a:t>
            </a:r>
          </a:p>
          <a:p>
            <a:pPr eaLnBrk="1" hangingPunct="1">
              <a:lnSpc>
                <a:spcPct val="80000"/>
              </a:lnSpc>
            </a:pPr>
            <a:r>
              <a:rPr lang="ru-RU" sz="2200" smtClean="0"/>
              <a:t> - беседы с выпускниками;</a:t>
            </a:r>
          </a:p>
          <a:p>
            <a:pPr eaLnBrk="1" hangingPunct="1">
              <a:lnSpc>
                <a:spcPct val="80000"/>
              </a:lnSpc>
            </a:pPr>
            <a:r>
              <a:rPr lang="ru-RU" sz="2200" smtClean="0"/>
              <a:t> - беседы с учителями;</a:t>
            </a:r>
          </a:p>
          <a:p>
            <a:pPr eaLnBrk="1" hangingPunct="1">
              <a:lnSpc>
                <a:spcPct val="80000"/>
              </a:lnSpc>
            </a:pPr>
            <a:r>
              <a:rPr lang="ru-RU" sz="2200" smtClean="0"/>
              <a:t>- опрос;</a:t>
            </a:r>
          </a:p>
          <a:p>
            <a:pPr eaLnBrk="1" hangingPunct="1">
              <a:lnSpc>
                <a:spcPct val="80000"/>
              </a:lnSpc>
            </a:pPr>
            <a:r>
              <a:rPr lang="ru-RU" sz="2200" smtClean="0"/>
              <a:t>- анализ и обобщение результатов.</a:t>
            </a:r>
          </a:p>
          <a:p>
            <a:pPr eaLnBrk="1" hangingPunct="1">
              <a:lnSpc>
                <a:spcPct val="80000"/>
              </a:lnSpc>
            </a:pPr>
            <a:r>
              <a:rPr lang="ru-RU" sz="2200" b="1" i="1" smtClean="0"/>
              <a:t>Проблема</a:t>
            </a:r>
            <a:r>
              <a:rPr lang="ru-RU" sz="2200" i="1" smtClean="0"/>
              <a:t> </a:t>
            </a:r>
            <a:r>
              <a:rPr lang="ru-RU" sz="2200" smtClean="0"/>
              <a:t>заключается в разрозненности имеющихся сведений, так как с момента закрытия школьного музея и передачи его фондов в районный краеведческий музей работа по изучению истории школы не проводилась.</a:t>
            </a: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bwMode="auto"/>
        <p:txBody>
          <a:bodyPr wrap="square" numCol="1" compatLnSpc="1">
            <a:prstTxWarp prst="textNoShape">
              <a:avLst/>
            </a:prstTxWarp>
          </a:bodyPr>
          <a:lstStyle/>
          <a:p>
            <a:pPr eaLnBrk="1" hangingPunct="1"/>
            <a:endParaRPr lang="ru-RU" cap="none" smtClean="0">
              <a:ln>
                <a:noFill/>
              </a:ln>
              <a:solidFill>
                <a:schemeClr val="tx1"/>
              </a:solidFill>
            </a:endParaRPr>
          </a:p>
        </p:txBody>
      </p:sp>
      <p:sp>
        <p:nvSpPr>
          <p:cNvPr id="21506" name="Rectangle 3"/>
          <p:cNvSpPr>
            <a:spLocks noGrp="1"/>
          </p:cNvSpPr>
          <p:nvPr>
            <p:ph type="body" idx="1"/>
          </p:nvPr>
        </p:nvSpPr>
        <p:spPr/>
        <p:txBody>
          <a:bodyPr/>
          <a:lstStyle/>
          <a:p>
            <a:pPr eaLnBrk="1" hangingPunct="1"/>
            <a:r>
              <a:rPr lang="ru-RU" b="1" i="1" smtClean="0"/>
              <a:t>Новизна</a:t>
            </a:r>
            <a:r>
              <a:rPr lang="ru-RU" smtClean="0"/>
              <a:t> нашей работы заключается в том, что исследование проводилось на основе собственных материалов школы. </a:t>
            </a:r>
          </a:p>
          <a:p>
            <a:pPr eaLnBrk="1" hangingPunct="1"/>
            <a:r>
              <a:rPr lang="ru-RU" smtClean="0"/>
              <a:t>  Результаты исследования можно использовать при проведении внеурочной деятельности, классных часов, в качестве экскурсионного материала в школьной комнате-музее.</a:t>
            </a:r>
          </a:p>
          <a:p>
            <a:pPr eaLnBrk="1" hangingPunct="1"/>
            <a:r>
              <a:rPr lang="ru-RU" smtClean="0"/>
              <a:t>   </a:t>
            </a: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bwMode="auto"/>
        <p:txBody>
          <a:bodyPr wrap="square" numCol="1" compatLnSpc="1">
            <a:prstTxWarp prst="textNoShape">
              <a:avLst/>
            </a:prstTxWarp>
          </a:bodyPr>
          <a:lstStyle/>
          <a:p>
            <a:pPr eaLnBrk="1" hangingPunct="1"/>
            <a:endParaRPr lang="ru-RU" cap="none" smtClean="0">
              <a:ln>
                <a:noFill/>
              </a:ln>
              <a:solidFill>
                <a:schemeClr val="tx1"/>
              </a:solidFill>
            </a:endParaRPr>
          </a:p>
        </p:txBody>
      </p:sp>
      <p:sp>
        <p:nvSpPr>
          <p:cNvPr id="22530" name="Rectangle 3"/>
          <p:cNvSpPr>
            <a:spLocks noGrp="1"/>
          </p:cNvSpPr>
          <p:nvPr>
            <p:ph type="body" idx="1"/>
          </p:nvPr>
        </p:nvSpPr>
        <p:spPr/>
        <p:txBody>
          <a:bodyPr/>
          <a:lstStyle/>
          <a:p>
            <a:pPr eaLnBrk="1" hangingPunct="1"/>
            <a:r>
              <a:rPr lang="ru-RU" sz="2200" smtClean="0"/>
              <a:t>В рамках исследования нами был проведен опрос выпускников 1960-1990 годов, в котором участвовали 35 человек. Предлагалось вспомнить школьные годы и  ответить на несколько несложных вопросов:</a:t>
            </a:r>
          </a:p>
          <a:p>
            <a:pPr eaLnBrk="1" hangingPunct="1"/>
            <a:r>
              <a:rPr lang="ru-RU" sz="2200" smtClean="0"/>
              <a:t>1.Назовите годы учебы в школе № 1</a:t>
            </a:r>
          </a:p>
          <a:p>
            <a:pPr eaLnBrk="1" hangingPunct="1"/>
            <a:r>
              <a:rPr lang="ru-RU" sz="2200" smtClean="0"/>
              <a:t>2.ФИО Вашей первой учительницы</a:t>
            </a:r>
          </a:p>
          <a:p>
            <a:pPr eaLnBrk="1" hangingPunct="1"/>
            <a:r>
              <a:rPr lang="ru-RU" sz="2200" smtClean="0"/>
              <a:t>3.ФИО Вашего классного руководителя (в год окончания школы)</a:t>
            </a:r>
          </a:p>
          <a:p>
            <a:pPr eaLnBrk="1" hangingPunct="1"/>
            <a:r>
              <a:rPr lang="ru-RU" sz="2200" smtClean="0"/>
              <a:t>4.Ваш любимый предмет?</a:t>
            </a:r>
          </a:p>
          <a:p>
            <a:pPr eaLnBrk="1" hangingPunct="1"/>
            <a:r>
              <a:rPr lang="ru-RU" sz="2200" smtClean="0"/>
              <a:t>5. Назовите любимые внеклассные мероприятия</a:t>
            </a:r>
          </a:p>
          <a:p>
            <a:pPr eaLnBrk="1" hangingPunct="1"/>
            <a:r>
              <a:rPr lang="ru-RU" sz="2200" smtClean="0"/>
              <a:t>6.Назовите школьные традиции (не менее трех)</a:t>
            </a:r>
          </a:p>
          <a:p>
            <a:pPr eaLnBrk="1" hangingPunct="1"/>
            <a:endParaRPr lang="ru-RU" sz="2200" smtClean="0"/>
          </a:p>
        </p:txBody>
      </p:sp>
    </p:spTree>
  </p:cSld>
  <p:clrMapOvr>
    <a:masterClrMapping/>
  </p:clrMapOvr>
  <p:transition spd="slow">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Essential</Template>
  <TotalTime>1319</TotalTime>
  <Words>2346</Words>
  <Application>Microsoft Office PowerPoint</Application>
  <PresentationFormat>Экран (4:3)</PresentationFormat>
  <Paragraphs>261</Paragraphs>
  <Slides>53</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53</vt:i4>
      </vt:variant>
    </vt:vector>
  </HeadingPairs>
  <TitlesOfParts>
    <vt:vector size="59" baseType="lpstr">
      <vt:lpstr>Arial</vt:lpstr>
      <vt:lpstr>Rockwell</vt:lpstr>
      <vt:lpstr>Trebuchet MS</vt:lpstr>
      <vt:lpstr>Wingdings</vt:lpstr>
      <vt:lpstr>Wingdings 2</vt:lpstr>
      <vt:lpstr>Изящная</vt:lpstr>
      <vt:lpstr>Районная научно-практическая конференция «Молодежь и наука» Социально-гуманитарное направление Историческое краеведение </vt:lpstr>
      <vt:lpstr>Введение</vt:lpstr>
      <vt:lpstr>Введение</vt:lpstr>
      <vt:lpstr>Введение</vt:lpstr>
      <vt:lpstr>Введение</vt:lpstr>
      <vt:lpstr>2.Основное содержание</vt:lpstr>
      <vt:lpstr>Презентация PowerPoint</vt:lpstr>
      <vt:lpstr>Презентация PowerPoint</vt:lpstr>
      <vt:lpstr>Презентация PowerPoint</vt:lpstr>
      <vt:lpstr>Анализу подлежали 2 последних вопроса: </vt:lpstr>
      <vt:lpstr>Из истории образования в Нижнеингашском районе</vt:lpstr>
      <vt:lpstr>1930-е</vt:lpstr>
      <vt:lpstr>1930-е</vt:lpstr>
      <vt:lpstr>1940-е</vt:lpstr>
      <vt:lpstr>1940-е</vt:lpstr>
      <vt:lpstr>1943</vt:lpstr>
      <vt:lpstr>1945</vt:lpstr>
      <vt:lpstr>Участники Великой Отечественной войны </vt:lpstr>
      <vt:lpstr>Участники Великой Отечественной войны </vt:lpstr>
      <vt:lpstr>Участники Великой Отечественной войны</vt:lpstr>
      <vt:lpstr>1946 </vt:lpstr>
      <vt:lpstr>1948</vt:lpstr>
      <vt:lpstr>1950-е</vt:lpstr>
      <vt:lpstr>1950-е</vt:lpstr>
      <vt:lpstr>1960-е</vt:lpstr>
      <vt:lpstr>1960-е</vt:lpstr>
      <vt:lpstr>Презентация PowerPoint</vt:lpstr>
      <vt:lpstr>1970-е</vt:lpstr>
      <vt:lpstr>1970-е</vt:lpstr>
      <vt:lpstr>1970-е</vt:lpstr>
      <vt:lpstr>1980-е</vt:lpstr>
      <vt:lpstr>1980-е</vt:lpstr>
      <vt:lpstr>Презентация PowerPoint</vt:lpstr>
      <vt:lpstr>1990-е</vt:lpstr>
      <vt:lpstr>1990-е</vt:lpstr>
      <vt:lpstr>1990-е</vt:lpstr>
      <vt:lpstr>2000-е</vt:lpstr>
      <vt:lpstr>2000-е</vt:lpstr>
      <vt:lpstr>2000-е</vt:lpstr>
      <vt:lpstr>2000-е КТД</vt:lpstr>
      <vt:lpstr>2000-е Новое</vt:lpstr>
      <vt:lpstr>2000-е Творчество</vt:lpstr>
      <vt:lpstr>2000-е</vt:lpstr>
      <vt:lpstr>2000-е Спорт</vt:lpstr>
      <vt:lpstr>2000-е </vt:lpstr>
      <vt:lpstr>2000-е Труд</vt:lpstr>
      <vt:lpstr>2000-е </vt:lpstr>
      <vt:lpstr>2000-е Отдых</vt:lpstr>
      <vt:lpstr>2000-Е</vt:lpstr>
      <vt:lpstr>Гражданская позиция учащихся на протяжении многих десятилетий формируется в умении хранить память </vt:lpstr>
      <vt:lpstr>Заключение</vt:lpstr>
      <vt:lpstr>Список источников</vt:lpstr>
      <vt:lpstr>Авторы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Господин Андрей</dc:creator>
  <cp:lastModifiedBy>acer906090@outlook.com</cp:lastModifiedBy>
  <cp:revision>19</cp:revision>
  <cp:lastPrinted>1601-01-01T00:00:00Z</cp:lastPrinted>
  <dcterms:created xsi:type="dcterms:W3CDTF">2018-01-18T09:28:02Z</dcterms:created>
  <dcterms:modified xsi:type="dcterms:W3CDTF">2023-01-30T03:02:01Z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3760353</vt:lpwstr>
  </property>
  <property fmtid="{D5CDD505-2E9C-101B-9397-08002B2CF9AE}" name="NXPowerLiteSettings" pid="3">
    <vt:lpwstr>F7000400038000</vt:lpwstr>
  </property>
  <property fmtid="{D5CDD505-2E9C-101B-9397-08002B2CF9AE}" name="NXPowerLiteVersion" pid="4">
    <vt:lpwstr>S9.2.0</vt:lpwstr>
  </property>
  <property fmtid="{D5CDD505-2E9C-101B-9397-08002B2CF9AE}" name="Version" pid="5">
    <vt:i4>1</vt:i4>
  </property>
</Properties>
</file>